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58" r:id="rId5"/>
    <p:sldId id="259" r:id="rId6"/>
    <p:sldId id="264" r:id="rId7"/>
    <p:sldId id="265" r:id="rId8"/>
    <p:sldId id="266" r:id="rId9"/>
    <p:sldId id="267" r:id="rId10"/>
    <p:sldId id="268" r:id="rId11"/>
    <p:sldId id="269" r:id="rId12"/>
    <p:sldId id="270" r:id="rId13"/>
    <p:sldId id="271" r:id="rId14"/>
    <p:sldId id="272" r:id="rId15"/>
    <p:sldId id="273" r:id="rId16"/>
    <p:sldId id="274" r:id="rId17"/>
    <p:sldId id="260" r:id="rId18"/>
    <p:sldId id="261" r:id="rId19"/>
    <p:sldId id="262" r:id="rId20"/>
    <p:sldId id="263" r:id="rId21"/>
    <p:sldId id="275" r:id="rId22"/>
    <p:sldId id="276" r:id="rId23"/>
    <p:sldId id="312" r:id="rId24"/>
    <p:sldId id="278" r:id="rId25"/>
    <p:sldId id="277" r:id="rId26"/>
    <p:sldId id="279" r:id="rId27"/>
    <p:sldId id="280" r:id="rId28"/>
    <p:sldId id="281" r:id="rId29"/>
    <p:sldId id="282" r:id="rId30"/>
    <p:sldId id="283" r:id="rId31"/>
    <p:sldId id="284" r:id="rId32"/>
    <p:sldId id="285" r:id="rId33"/>
    <p:sldId id="286" r:id="rId34"/>
    <p:sldId id="287" r:id="rId35"/>
    <p:sldId id="288" r:id="rId36"/>
    <p:sldId id="289" r:id="rId37"/>
    <p:sldId id="291" r:id="rId38"/>
    <p:sldId id="292" r:id="rId39"/>
    <p:sldId id="313" r:id="rId40"/>
    <p:sldId id="314" r:id="rId41"/>
    <p:sldId id="315" r:id="rId42"/>
    <p:sldId id="298" r:id="rId43"/>
    <p:sldId id="299" r:id="rId44"/>
    <p:sldId id="300" r:id="rId45"/>
    <p:sldId id="301" r:id="rId46"/>
    <p:sldId id="302" r:id="rId47"/>
    <p:sldId id="303" r:id="rId48"/>
    <p:sldId id="304" r:id="rId49"/>
    <p:sldId id="293" r:id="rId50"/>
    <p:sldId id="294" r:id="rId51"/>
    <p:sldId id="295" r:id="rId52"/>
    <p:sldId id="290" r:id="rId53"/>
    <p:sldId id="296" r:id="rId54"/>
    <p:sldId id="297" r:id="rId55"/>
    <p:sldId id="305" r:id="rId56"/>
    <p:sldId id="306" r:id="rId57"/>
    <p:sldId id="307" r:id="rId58"/>
    <p:sldId id="308" r:id="rId59"/>
    <p:sldId id="311" r:id="rId60"/>
    <p:sldId id="309" r:id="rId61"/>
    <p:sldId id="310"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62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80477C4-E2D2-40EF-BEF2-7FEBE4A4BB9F}" type="datetimeFigureOut">
              <a:rPr lang="en-US" smtClean="0"/>
              <a:pPr/>
              <a:t>1/10/2014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1FB848-40E8-45CF-9AE9-802ECFA72812}"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0477C4-E2D2-40EF-BEF2-7FEBE4A4BB9F}" type="datetimeFigureOut">
              <a:rPr lang="en-US" smtClean="0"/>
              <a:pPr/>
              <a:t>1/10/2014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1FB848-40E8-45CF-9AE9-802ECFA72812}"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0477C4-E2D2-40EF-BEF2-7FEBE4A4BB9F}" type="datetimeFigureOut">
              <a:rPr lang="en-US" smtClean="0"/>
              <a:pPr/>
              <a:t>1/10/2014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1FB848-40E8-45CF-9AE9-802ECFA72812}"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DE3BE75-65B3-4B32-B9A4-5D48ACE98394}" type="datetimeFigureOut">
              <a:rPr lang="en-US" smtClean="0">
                <a:solidFill>
                  <a:prstClr val="black">
                    <a:tint val="75000"/>
                  </a:prstClr>
                </a:solidFill>
              </a:rPr>
              <a:pPr/>
              <a:t>1/10/2014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790FFDE-3D11-4B22-A541-8E5788CE95D0}"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E3BE75-65B3-4B32-B9A4-5D48ACE98394}" type="datetimeFigureOut">
              <a:rPr lang="en-US" smtClean="0">
                <a:solidFill>
                  <a:prstClr val="black">
                    <a:tint val="75000"/>
                  </a:prstClr>
                </a:solidFill>
              </a:rPr>
              <a:pPr/>
              <a:t>1/10/2014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790FFDE-3D11-4B22-A541-8E5788CE95D0}"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E3BE75-65B3-4B32-B9A4-5D48ACE98394}" type="datetimeFigureOut">
              <a:rPr lang="en-US" smtClean="0">
                <a:solidFill>
                  <a:prstClr val="black">
                    <a:tint val="75000"/>
                  </a:prstClr>
                </a:solidFill>
              </a:rPr>
              <a:pPr/>
              <a:t>1/10/2014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790FFDE-3D11-4B22-A541-8E5788CE95D0}"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DE3BE75-65B3-4B32-B9A4-5D48ACE98394}" type="datetimeFigureOut">
              <a:rPr lang="en-US" smtClean="0">
                <a:solidFill>
                  <a:prstClr val="black">
                    <a:tint val="75000"/>
                  </a:prstClr>
                </a:solidFill>
              </a:rPr>
              <a:pPr/>
              <a:t>1/10/2014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790FFDE-3D11-4B22-A541-8E5788CE95D0}"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DE3BE75-65B3-4B32-B9A4-5D48ACE98394}" type="datetimeFigureOut">
              <a:rPr lang="en-US" smtClean="0">
                <a:solidFill>
                  <a:prstClr val="black">
                    <a:tint val="75000"/>
                  </a:prstClr>
                </a:solidFill>
              </a:rPr>
              <a:pPr/>
              <a:t>1/10/2014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790FFDE-3D11-4B22-A541-8E5788CE95D0}"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DE3BE75-65B3-4B32-B9A4-5D48ACE98394}" type="datetimeFigureOut">
              <a:rPr lang="en-US" smtClean="0">
                <a:solidFill>
                  <a:prstClr val="black">
                    <a:tint val="75000"/>
                  </a:prstClr>
                </a:solidFill>
              </a:rPr>
              <a:pPr/>
              <a:t>1/10/2014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790FFDE-3D11-4B22-A541-8E5788CE95D0}"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E3BE75-65B3-4B32-B9A4-5D48ACE98394}" type="datetimeFigureOut">
              <a:rPr lang="en-US" smtClean="0">
                <a:solidFill>
                  <a:prstClr val="black">
                    <a:tint val="75000"/>
                  </a:prstClr>
                </a:solidFill>
              </a:rPr>
              <a:pPr/>
              <a:t>1/10/2014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790FFDE-3D11-4B22-A541-8E5788CE95D0}"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E3BE75-65B3-4B32-B9A4-5D48ACE98394}" type="datetimeFigureOut">
              <a:rPr lang="en-US" smtClean="0">
                <a:solidFill>
                  <a:prstClr val="black">
                    <a:tint val="75000"/>
                  </a:prstClr>
                </a:solidFill>
              </a:rPr>
              <a:pPr/>
              <a:t>1/10/2014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790FFDE-3D11-4B22-A541-8E5788CE95D0}"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0477C4-E2D2-40EF-BEF2-7FEBE4A4BB9F}" type="datetimeFigureOut">
              <a:rPr lang="en-US" smtClean="0"/>
              <a:pPr/>
              <a:t>1/10/2014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1FB848-40E8-45CF-9AE9-802ECFA72812}"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E3BE75-65B3-4B32-B9A4-5D48ACE98394}" type="datetimeFigureOut">
              <a:rPr lang="en-US" smtClean="0">
                <a:solidFill>
                  <a:prstClr val="black">
                    <a:tint val="75000"/>
                  </a:prstClr>
                </a:solidFill>
              </a:rPr>
              <a:pPr/>
              <a:t>1/10/2014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790FFDE-3D11-4B22-A541-8E5788CE95D0}"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E3BE75-65B3-4B32-B9A4-5D48ACE98394}" type="datetimeFigureOut">
              <a:rPr lang="en-US" smtClean="0">
                <a:solidFill>
                  <a:prstClr val="black">
                    <a:tint val="75000"/>
                  </a:prstClr>
                </a:solidFill>
              </a:rPr>
              <a:pPr/>
              <a:t>1/10/2014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790FFDE-3D11-4B22-A541-8E5788CE95D0}"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E3BE75-65B3-4B32-B9A4-5D48ACE98394}" type="datetimeFigureOut">
              <a:rPr lang="en-US" smtClean="0">
                <a:solidFill>
                  <a:prstClr val="black">
                    <a:tint val="75000"/>
                  </a:prstClr>
                </a:solidFill>
              </a:rPr>
              <a:pPr/>
              <a:t>1/10/2014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790FFDE-3D11-4B22-A541-8E5788CE95D0}"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0477C4-E2D2-40EF-BEF2-7FEBE4A4BB9F}" type="datetimeFigureOut">
              <a:rPr lang="en-US" smtClean="0"/>
              <a:pPr/>
              <a:t>1/10/2014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1FB848-40E8-45CF-9AE9-802ECFA72812}"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80477C4-E2D2-40EF-BEF2-7FEBE4A4BB9F}" type="datetimeFigureOut">
              <a:rPr lang="en-US" smtClean="0"/>
              <a:pPr/>
              <a:t>1/10/2014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D1FB848-40E8-45CF-9AE9-802ECFA72812}"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80477C4-E2D2-40EF-BEF2-7FEBE4A4BB9F}" type="datetimeFigureOut">
              <a:rPr lang="en-US" smtClean="0"/>
              <a:pPr/>
              <a:t>1/10/2014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D1FB848-40E8-45CF-9AE9-802ECFA7281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80477C4-E2D2-40EF-BEF2-7FEBE4A4BB9F}" type="datetimeFigureOut">
              <a:rPr lang="en-US" smtClean="0"/>
              <a:pPr/>
              <a:t>1/10/2014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D1FB848-40E8-45CF-9AE9-802ECFA7281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0477C4-E2D2-40EF-BEF2-7FEBE4A4BB9F}" type="datetimeFigureOut">
              <a:rPr lang="en-US" smtClean="0"/>
              <a:pPr/>
              <a:t>1/10/2014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D1FB848-40E8-45CF-9AE9-802ECFA7281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0477C4-E2D2-40EF-BEF2-7FEBE4A4BB9F}" type="datetimeFigureOut">
              <a:rPr lang="en-US" smtClean="0"/>
              <a:pPr/>
              <a:t>1/10/2014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D1FB848-40E8-45CF-9AE9-802ECFA7281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0477C4-E2D2-40EF-BEF2-7FEBE4A4BB9F}" type="datetimeFigureOut">
              <a:rPr lang="en-US" smtClean="0"/>
              <a:pPr/>
              <a:t>1/10/2014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D1FB848-40E8-45CF-9AE9-802ECFA72812}"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0477C4-E2D2-40EF-BEF2-7FEBE4A4BB9F}" type="datetimeFigureOut">
              <a:rPr lang="en-US" smtClean="0"/>
              <a:pPr/>
              <a:t>1/10/2014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1FB848-40E8-45CF-9AE9-802ECFA7281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1"/>
            </a:gs>
            <a:gs pos="100000">
              <a:srgbClr val="00007F"/>
            </a:gs>
          </a:gsLst>
          <a:lin ang="189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E3BE75-65B3-4B32-B9A4-5D48ACE98394}" type="datetimeFigureOut">
              <a:rPr lang="en-US" smtClean="0">
                <a:solidFill>
                  <a:prstClr val="black">
                    <a:tint val="75000"/>
                  </a:prstClr>
                </a:solidFill>
              </a:rPr>
              <a:pPr/>
              <a:t>1/10/2014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90FFDE-3D11-4B22-A541-8E5788CE95D0}" type="slidenum">
              <a:rPr lang="en-US" smtClean="0">
                <a:solidFill>
                  <a:prstClr val="black">
                    <a:tint val="75000"/>
                  </a:prstClr>
                </a:solidFill>
              </a:rPr>
              <a:p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video" Target="file:///E:\TALKS%20FALL%202013%20BOBS%20SS\Talk%2010\Lecture%2013\Info%20&amp;%20Energy%20ws.wmv"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373562"/>
          </a:xfrm>
        </p:spPr>
        <p:txBody>
          <a:bodyPr>
            <a:normAutofit/>
          </a:bodyPr>
          <a:lstStyle/>
          <a:p>
            <a:r>
              <a:rPr lang="en-US" sz="4000" b="1" dirty="0" smtClean="0">
                <a:solidFill>
                  <a:srgbClr val="FFC000"/>
                </a:solidFill>
              </a:rPr>
              <a:t>THE SCIENCE OF SIN AND SALVATION</a:t>
            </a:r>
            <a:r>
              <a:rPr lang="en-US" sz="3600" b="1" dirty="0" smtClean="0">
                <a:solidFill>
                  <a:srgbClr val="FFC000"/>
                </a:solidFill>
              </a:rPr>
              <a:t/>
            </a:r>
            <a:br>
              <a:rPr lang="en-US" sz="3600" b="1" dirty="0" smtClean="0">
                <a:solidFill>
                  <a:srgbClr val="FFC000"/>
                </a:solidFill>
              </a:rPr>
            </a:br>
            <a:r>
              <a:rPr lang="en-US" sz="3600" dirty="0" smtClean="0">
                <a:solidFill>
                  <a:srgbClr val="FFC000"/>
                </a:solidFill>
              </a:rPr>
              <a:t/>
            </a:r>
            <a:br>
              <a:rPr lang="en-US" sz="3600" dirty="0" smtClean="0">
                <a:solidFill>
                  <a:srgbClr val="FFC000"/>
                </a:solidFill>
              </a:rPr>
            </a:br>
            <a:r>
              <a:rPr lang="en-US" sz="3200" b="1" dirty="0" smtClean="0">
                <a:solidFill>
                  <a:srgbClr val="FFC000"/>
                </a:solidFill>
              </a:rPr>
              <a:t>ROBERT MELASHENKO MD</a:t>
            </a:r>
            <a:endParaRPr lang="en-US" sz="3200" dirty="0">
              <a:solidFill>
                <a:srgbClr val="FFC000"/>
              </a:solidFill>
            </a:endParaRPr>
          </a:p>
        </p:txBody>
      </p:sp>
      <p:sp>
        <p:nvSpPr>
          <p:cNvPr id="3" name="Content Placeholder 2"/>
          <p:cNvSpPr>
            <a:spLocks noGrp="1"/>
          </p:cNvSpPr>
          <p:nvPr>
            <p:ph idx="1"/>
          </p:nvPr>
        </p:nvSpPr>
        <p:spPr>
          <a:xfrm>
            <a:off x="457200" y="4800600"/>
            <a:ext cx="8229600" cy="1325563"/>
          </a:xfrm>
        </p:spPr>
        <p:txBody>
          <a:bodyPr>
            <a:normAutofit/>
          </a:bodyPr>
          <a:lstStyle/>
          <a:p>
            <a:pPr algn="ctr">
              <a:buNone/>
            </a:pPr>
            <a:endParaRPr lang="en-US" sz="1800" b="1" dirty="0" smtClean="0">
              <a:solidFill>
                <a:srgbClr val="FFFF00"/>
              </a:solidFill>
            </a:endParaRPr>
          </a:p>
          <a:p>
            <a:pPr algn="ctr">
              <a:buNone/>
            </a:pPr>
            <a:r>
              <a:rPr lang="en-US" sz="1800" b="1" dirty="0" smtClean="0">
                <a:solidFill>
                  <a:srgbClr val="FFFF00"/>
                </a:solidFill>
              </a:rPr>
              <a:t>Copyright Robert Melashenko 2013</a:t>
            </a:r>
            <a:endParaRPr lang="en-US" sz="1800" dirty="0" smtClean="0">
              <a:solidFill>
                <a:srgbClr val="FFFF00"/>
              </a:solidFill>
            </a:endParaRPr>
          </a:p>
          <a:p>
            <a:pPr algn="ctr">
              <a:buNone/>
            </a:pPr>
            <a:r>
              <a:rPr lang="en-US" sz="1600" b="1" dirty="0" smtClean="0">
                <a:solidFill>
                  <a:srgbClr val="FFFF00"/>
                </a:solidFill>
              </a:rPr>
              <a:t>All Rights Reserved</a:t>
            </a:r>
            <a:endParaRPr lang="en-US" sz="1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solidFill>
                  <a:srgbClr val="FFC000"/>
                </a:solidFill>
              </a:rPr>
              <a:t>Tell Others</a:t>
            </a:r>
            <a:endParaRPr lang="en-US" sz="2800" dirty="0"/>
          </a:p>
        </p:txBody>
      </p:sp>
      <p:sp>
        <p:nvSpPr>
          <p:cNvPr id="3" name="Content Placeholder 2"/>
          <p:cNvSpPr>
            <a:spLocks noGrp="1"/>
          </p:cNvSpPr>
          <p:nvPr>
            <p:ph idx="1"/>
          </p:nvPr>
        </p:nvSpPr>
        <p:spPr>
          <a:xfrm>
            <a:off x="457200" y="1600200"/>
            <a:ext cx="8229600" cy="4648200"/>
          </a:xfrm>
        </p:spPr>
        <p:txBody>
          <a:bodyPr/>
          <a:lstStyle/>
          <a:p>
            <a:endParaRPr lang="en-US" dirty="0" smtClean="0"/>
          </a:p>
          <a:p>
            <a:pPr>
              <a:buNone/>
            </a:pPr>
            <a:r>
              <a:rPr lang="en-US" dirty="0" smtClean="0">
                <a:solidFill>
                  <a:srgbClr val="FF0000"/>
                </a:solidFill>
              </a:rPr>
              <a:t>Go you therefore, and teach all nations, baptizing them in the name of the Father, and of the Son, and of the Holy Ghost:  Teaching them to observe all things whatever I have commanded you: and, see, I am with you always, </a:t>
            </a:r>
            <a:r>
              <a:rPr lang="en-US" i="1" dirty="0" smtClean="0">
                <a:solidFill>
                  <a:srgbClr val="FF0000"/>
                </a:solidFill>
              </a:rPr>
              <a:t>even </a:t>
            </a:r>
            <a:r>
              <a:rPr lang="en-US" dirty="0" smtClean="0">
                <a:solidFill>
                  <a:srgbClr val="FF0000"/>
                </a:solidFill>
              </a:rPr>
              <a:t>to the end of the world. </a:t>
            </a:r>
            <a:r>
              <a:rPr lang="en-US" dirty="0" smtClean="0">
                <a:solidFill>
                  <a:srgbClr val="FFFF00"/>
                </a:solidFill>
              </a:rPr>
              <a:t>Amen.</a:t>
            </a:r>
          </a:p>
          <a:p>
            <a:pPr>
              <a:buNone/>
            </a:pPr>
            <a:r>
              <a:rPr lang="en-US" dirty="0" smtClean="0">
                <a:solidFill>
                  <a:srgbClr val="92D050"/>
                </a:solidFill>
              </a:rPr>
              <a:t>					(Matthew 28:19-20 AKJV)</a:t>
            </a: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solidFill>
                  <a:srgbClr val="FFC000"/>
                </a:solidFill>
              </a:rPr>
              <a:t>Only the Creator of the information system can repair and rewrite the code.</a:t>
            </a:r>
            <a:endParaRPr lang="en-US" sz="2800" dirty="0">
              <a:solidFill>
                <a:srgbClr val="FFC000"/>
              </a:solidFill>
            </a:endParaRPr>
          </a:p>
        </p:txBody>
      </p:sp>
      <p:sp>
        <p:nvSpPr>
          <p:cNvPr id="3" name="Content Placeholder 2"/>
          <p:cNvSpPr>
            <a:spLocks noGrp="1"/>
          </p:cNvSpPr>
          <p:nvPr>
            <p:ph idx="1"/>
          </p:nvPr>
        </p:nvSpPr>
        <p:spPr/>
        <p:txBody>
          <a:bodyPr>
            <a:normAutofit/>
          </a:bodyPr>
          <a:lstStyle/>
          <a:p>
            <a:pPr>
              <a:buNone/>
            </a:pPr>
            <a:r>
              <a:rPr lang="en-US" sz="2400" dirty="0" smtClean="0">
                <a:solidFill>
                  <a:srgbClr val="FFFF00"/>
                </a:solidFill>
              </a:rPr>
              <a:t>In the beginning was the Word, and the Word was with God, and the Word was God. The same was in the beginning with God.</a:t>
            </a:r>
            <a:r>
              <a:rPr lang="en-US" sz="2400" u="sng" dirty="0" smtClean="0">
                <a:solidFill>
                  <a:srgbClr val="FFFF00"/>
                </a:solidFill>
              </a:rPr>
              <a:t> All things were made by him; and without him was not any thing made that was made.</a:t>
            </a:r>
            <a:endParaRPr lang="en-US" sz="2400" dirty="0" smtClean="0">
              <a:solidFill>
                <a:srgbClr val="FFFF00"/>
              </a:solidFill>
            </a:endParaRPr>
          </a:p>
          <a:p>
            <a:pPr>
              <a:buNone/>
            </a:pPr>
            <a:r>
              <a:rPr lang="en-US" sz="2400" dirty="0" smtClean="0">
                <a:solidFill>
                  <a:srgbClr val="92D050"/>
                </a:solidFill>
              </a:rPr>
              <a:t>							(John 1:1-3 AKJV)</a:t>
            </a:r>
          </a:p>
          <a:p>
            <a:pPr>
              <a:buNone/>
            </a:pPr>
            <a:endParaRPr lang="en-US" sz="2400" dirty="0" smtClean="0">
              <a:solidFill>
                <a:srgbClr val="92D050"/>
              </a:solidFill>
            </a:endParaRPr>
          </a:p>
          <a:p>
            <a:pPr>
              <a:buNone/>
            </a:pPr>
            <a:r>
              <a:rPr lang="en-US" sz="2400" u="sng" dirty="0" smtClean="0">
                <a:solidFill>
                  <a:srgbClr val="FFFF00"/>
                </a:solidFill>
              </a:rPr>
              <a:t>Neither is there salvation in any other: for there is none other name under heaven given among men, whereby we must be saved</a:t>
            </a:r>
            <a:r>
              <a:rPr lang="en-US" sz="2400" dirty="0" smtClean="0">
                <a:solidFill>
                  <a:srgbClr val="FFFF00"/>
                </a:solidFill>
              </a:rPr>
              <a:t>.</a:t>
            </a:r>
          </a:p>
          <a:p>
            <a:pPr>
              <a:buNone/>
            </a:pPr>
            <a:r>
              <a:rPr lang="en-US" sz="2400" dirty="0" smtClean="0">
                <a:solidFill>
                  <a:srgbClr val="92D050"/>
                </a:solidFill>
              </a:rPr>
              <a:t>							(Acts 4:12 AKJV)</a:t>
            </a:r>
          </a:p>
          <a:p>
            <a:pPr>
              <a:buNone/>
            </a:pPr>
            <a:endParaRPr lang="en-US" sz="2400" dirty="0" smtClean="0">
              <a:solidFill>
                <a:srgbClr val="92D050"/>
              </a:solidFill>
            </a:endParaRPr>
          </a:p>
          <a:p>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FFC000"/>
                </a:solidFill>
              </a:rPr>
              <a:t>When does this “sanctification” occur—now, or in the future? </a:t>
            </a:r>
            <a:endParaRPr lang="en-US" sz="3200" dirty="0"/>
          </a:p>
        </p:txBody>
      </p:sp>
      <p:sp>
        <p:nvSpPr>
          <p:cNvPr id="3" name="Content Placeholder 2"/>
          <p:cNvSpPr>
            <a:spLocks noGrp="1"/>
          </p:cNvSpPr>
          <p:nvPr>
            <p:ph idx="1"/>
          </p:nvPr>
        </p:nvSpPr>
        <p:spPr>
          <a:xfrm>
            <a:off x="457200" y="1600200"/>
            <a:ext cx="8229600" cy="5029200"/>
          </a:xfrm>
        </p:spPr>
        <p:txBody>
          <a:bodyPr>
            <a:normAutofit/>
          </a:bodyPr>
          <a:lstStyle/>
          <a:p>
            <a:pPr>
              <a:buNone/>
            </a:pPr>
            <a:r>
              <a:rPr lang="en-US" sz="2400" u="sng" dirty="0" smtClean="0">
                <a:solidFill>
                  <a:srgbClr val="FFFF00"/>
                </a:solidFill>
              </a:rPr>
              <a:t>Teaching us that, denying ungodliness and worldly lusts, we should live soberly, righteously, and godly, in this present world</a:t>
            </a:r>
            <a:r>
              <a:rPr lang="en-US" sz="2400" dirty="0" smtClean="0">
                <a:solidFill>
                  <a:srgbClr val="FFFF00"/>
                </a:solidFill>
              </a:rPr>
              <a:t>;					</a:t>
            </a:r>
            <a:r>
              <a:rPr lang="en-US" sz="2400" dirty="0" smtClean="0">
                <a:solidFill>
                  <a:srgbClr val="92D050"/>
                </a:solidFill>
              </a:rPr>
              <a:t>(Titus 2:12 AKJV)</a:t>
            </a:r>
          </a:p>
          <a:p>
            <a:pPr>
              <a:buNone/>
            </a:pPr>
            <a:endParaRPr lang="en-US" sz="2400" dirty="0" smtClean="0">
              <a:solidFill>
                <a:srgbClr val="92D050"/>
              </a:solidFill>
            </a:endParaRPr>
          </a:p>
          <a:p>
            <a:pPr>
              <a:buNone/>
            </a:pPr>
            <a:r>
              <a:rPr lang="en-US" sz="2400" u="sng" dirty="0" smtClean="0">
                <a:solidFill>
                  <a:srgbClr val="FFFF00"/>
                </a:solidFill>
              </a:rPr>
              <a:t>That you may be blameless and harmless, the sons of God, without rebuke, in the middle of a crooked and perverse nation, among whom you shine as lights in the world;</a:t>
            </a:r>
            <a:endParaRPr lang="en-US" sz="2400" dirty="0" smtClean="0">
              <a:solidFill>
                <a:srgbClr val="FFFF00"/>
              </a:solidFill>
            </a:endParaRPr>
          </a:p>
          <a:p>
            <a:pPr>
              <a:buNone/>
            </a:pPr>
            <a:r>
              <a:rPr lang="en-US" sz="2400" dirty="0" smtClean="0">
                <a:solidFill>
                  <a:srgbClr val="92D050"/>
                </a:solidFill>
              </a:rPr>
              <a:t>						(Philippians 2:15 AKJV)</a:t>
            </a:r>
          </a:p>
          <a:p>
            <a:pPr>
              <a:buNone/>
            </a:pPr>
            <a:endParaRPr lang="en-US" sz="2400" dirty="0" smtClean="0">
              <a:solidFill>
                <a:srgbClr val="92D050"/>
              </a:solidFill>
            </a:endParaRPr>
          </a:p>
          <a:p>
            <a:pPr>
              <a:buNone/>
            </a:pPr>
            <a:r>
              <a:rPr lang="en-US" sz="2400" u="sng" dirty="0" smtClean="0">
                <a:solidFill>
                  <a:srgbClr val="FFFF00"/>
                </a:solidFill>
              </a:rPr>
              <a:t>Having a form of godliness, but denying the power thereof: from such turn away</a:t>
            </a:r>
            <a:r>
              <a:rPr lang="en-US" sz="2400" dirty="0" smtClean="0">
                <a:solidFill>
                  <a:srgbClr val="FFFF00"/>
                </a:solidFill>
              </a:rPr>
              <a:t>.</a:t>
            </a:r>
          </a:p>
          <a:p>
            <a:pPr>
              <a:buNone/>
            </a:pPr>
            <a:r>
              <a:rPr lang="en-US" sz="2400" dirty="0" smtClean="0">
                <a:solidFill>
                  <a:srgbClr val="92D050"/>
                </a:solidFill>
              </a:rPr>
              <a:t>						(2 Timothy 3:5 AKJV)</a:t>
            </a:r>
          </a:p>
          <a:p>
            <a:pPr>
              <a:buNone/>
            </a:pPr>
            <a:endParaRPr lang="en-US" sz="2400" dirty="0" smtClean="0">
              <a:solidFill>
                <a:srgbClr val="92D050"/>
              </a:solidFill>
            </a:endParaRPr>
          </a:p>
          <a:p>
            <a:pPr>
              <a:buNone/>
            </a:pPr>
            <a:endParaRPr lang="en-US" sz="2400" dirty="0" smtClean="0">
              <a:solidFill>
                <a:srgbClr val="92D050"/>
              </a:solidFill>
            </a:endParaRPr>
          </a:p>
          <a:p>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2800" b="1" dirty="0" smtClean="0">
                <a:solidFill>
                  <a:srgbClr val="FFC000"/>
                </a:solidFill>
              </a:rPr>
              <a:t>WHAT HAPPENS WHEN CHRIST REMAKES US?</a:t>
            </a:r>
            <a:endParaRPr lang="en-US" sz="2800" dirty="0"/>
          </a:p>
        </p:txBody>
      </p:sp>
      <p:sp>
        <p:nvSpPr>
          <p:cNvPr id="3" name="Content Placeholder 2"/>
          <p:cNvSpPr>
            <a:spLocks noGrp="1"/>
          </p:cNvSpPr>
          <p:nvPr>
            <p:ph idx="1"/>
          </p:nvPr>
        </p:nvSpPr>
        <p:spPr>
          <a:xfrm>
            <a:off x="228600" y="1066800"/>
            <a:ext cx="8763000" cy="5562600"/>
          </a:xfrm>
        </p:spPr>
        <p:txBody>
          <a:bodyPr>
            <a:normAutofit lnSpcReduction="10000"/>
          </a:bodyPr>
          <a:lstStyle/>
          <a:p>
            <a:pPr>
              <a:buNone/>
            </a:pPr>
            <a:r>
              <a:rPr lang="en-US" sz="2400" u="sng" dirty="0" smtClean="0">
                <a:solidFill>
                  <a:srgbClr val="FFFF00"/>
                </a:solidFill>
              </a:rPr>
              <a:t>Whoever is born of God does not commit sin; for his seed remains in him: and he cannot sin, because he is born of God.</a:t>
            </a:r>
            <a:endParaRPr lang="en-US" sz="2400" dirty="0" smtClean="0">
              <a:solidFill>
                <a:srgbClr val="FFFF00"/>
              </a:solidFill>
            </a:endParaRPr>
          </a:p>
          <a:p>
            <a:pPr>
              <a:buNone/>
            </a:pPr>
            <a:r>
              <a:rPr lang="en-US" sz="2400" dirty="0" smtClean="0">
                <a:solidFill>
                  <a:srgbClr val="92D050"/>
                </a:solidFill>
              </a:rPr>
              <a:t>							(1 John 3:9 AKJV)</a:t>
            </a:r>
          </a:p>
          <a:p>
            <a:pPr>
              <a:buNone/>
            </a:pPr>
            <a:r>
              <a:rPr lang="en-US" sz="2400" b="1" dirty="0" smtClean="0">
                <a:solidFill>
                  <a:srgbClr val="FFFF00"/>
                </a:solidFill>
              </a:rPr>
              <a:t> </a:t>
            </a:r>
            <a:r>
              <a:rPr lang="en-US" sz="2400" u="sng" dirty="0" smtClean="0">
                <a:solidFill>
                  <a:srgbClr val="FFFF00"/>
                </a:solidFill>
              </a:rPr>
              <a:t>Therefore if any man </a:t>
            </a:r>
            <a:r>
              <a:rPr lang="en-US" sz="2400" i="1" u="sng" dirty="0" smtClean="0">
                <a:solidFill>
                  <a:srgbClr val="FFFF00"/>
                </a:solidFill>
              </a:rPr>
              <a:t>be </a:t>
            </a:r>
            <a:r>
              <a:rPr lang="en-US" sz="2400" u="sng" dirty="0" smtClean="0">
                <a:solidFill>
                  <a:srgbClr val="FFFF00"/>
                </a:solidFill>
              </a:rPr>
              <a:t>in Christ, </a:t>
            </a:r>
            <a:r>
              <a:rPr lang="en-US" sz="2400" i="1" u="sng" dirty="0" smtClean="0">
                <a:solidFill>
                  <a:srgbClr val="FFFF00"/>
                </a:solidFill>
              </a:rPr>
              <a:t>he </a:t>
            </a:r>
            <a:r>
              <a:rPr lang="en-US" sz="2400" u="sng" dirty="0" smtClean="0">
                <a:solidFill>
                  <a:srgbClr val="FFFF00"/>
                </a:solidFill>
              </a:rPr>
              <a:t>is a new creature: old things are passed away; behold, all things are become new</a:t>
            </a:r>
            <a:r>
              <a:rPr lang="en-US" sz="2400" dirty="0" smtClean="0">
                <a:solidFill>
                  <a:srgbClr val="FFFF00"/>
                </a:solidFill>
              </a:rPr>
              <a:t>.</a:t>
            </a:r>
          </a:p>
          <a:p>
            <a:pPr>
              <a:buNone/>
            </a:pPr>
            <a:r>
              <a:rPr lang="en-US" sz="2400" dirty="0" smtClean="0">
                <a:solidFill>
                  <a:srgbClr val="92D050"/>
                </a:solidFill>
              </a:rPr>
              <a:t>						(2 Corinthians 5:17 AKJV)</a:t>
            </a:r>
          </a:p>
          <a:p>
            <a:pPr>
              <a:buNone/>
            </a:pPr>
            <a:endParaRPr lang="en-US" sz="2400" dirty="0" smtClean="0">
              <a:solidFill>
                <a:srgbClr val="92D050"/>
              </a:solidFill>
            </a:endParaRPr>
          </a:p>
          <a:p>
            <a:pPr>
              <a:buNone/>
            </a:pPr>
            <a:r>
              <a:rPr lang="en-US" sz="2800" b="1" dirty="0" smtClean="0">
                <a:solidFill>
                  <a:srgbClr val="FFFF00"/>
                </a:solidFill>
              </a:rPr>
              <a:t>This does not mean that we will never make a mistake--because we still have defective hardware and software.  What it does mean is that we will no longer listen  (much less give thought to) the Evil One when he comes to seduce us.  This will be the case for the 144,000 spoken of in Revelation 14.</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solidFill>
                  <a:srgbClr val="FFC000"/>
                </a:solidFill>
              </a:rPr>
              <a:t>We will become “one”.</a:t>
            </a:r>
            <a:endParaRPr lang="en-US" sz="2800" dirty="0">
              <a:solidFill>
                <a:srgbClr val="FFC000"/>
              </a:solidFill>
            </a:endParaRPr>
          </a:p>
        </p:txBody>
      </p:sp>
      <p:sp>
        <p:nvSpPr>
          <p:cNvPr id="3" name="Content Placeholder 2"/>
          <p:cNvSpPr>
            <a:spLocks noGrp="1"/>
          </p:cNvSpPr>
          <p:nvPr>
            <p:ph idx="1"/>
          </p:nvPr>
        </p:nvSpPr>
        <p:spPr>
          <a:xfrm>
            <a:off x="457200" y="1371600"/>
            <a:ext cx="8229600" cy="4953000"/>
          </a:xfrm>
        </p:spPr>
        <p:txBody>
          <a:bodyPr/>
          <a:lstStyle/>
          <a:p>
            <a:pPr>
              <a:buNone/>
            </a:pPr>
            <a:r>
              <a:rPr lang="en-US" sz="2800" u="sng" dirty="0" smtClean="0">
                <a:solidFill>
                  <a:srgbClr val="FFFF00"/>
                </a:solidFill>
              </a:rPr>
              <a:t>My little children, of whom I travail in birth again until Christ be formed in you,</a:t>
            </a:r>
            <a:endParaRPr lang="en-US" sz="2800" dirty="0" smtClean="0">
              <a:solidFill>
                <a:srgbClr val="FFFF00"/>
              </a:solidFill>
            </a:endParaRPr>
          </a:p>
          <a:p>
            <a:pPr>
              <a:buNone/>
            </a:pPr>
            <a:r>
              <a:rPr lang="en-US" sz="2800" dirty="0" smtClean="0">
                <a:solidFill>
                  <a:srgbClr val="92D050"/>
                </a:solidFill>
              </a:rPr>
              <a:t>						(Galatians 4:19 AKJV)</a:t>
            </a:r>
          </a:p>
          <a:p>
            <a:pPr>
              <a:buNone/>
            </a:pPr>
            <a:r>
              <a:rPr lang="en-US" sz="2800" u="sng" dirty="0" smtClean="0">
                <a:solidFill>
                  <a:srgbClr val="FF0000"/>
                </a:solidFill>
              </a:rPr>
              <a:t>By this shall all </a:t>
            </a:r>
            <a:r>
              <a:rPr lang="en-US" sz="2800" i="1" u="sng" dirty="0" smtClean="0">
                <a:solidFill>
                  <a:srgbClr val="FF0000"/>
                </a:solidFill>
              </a:rPr>
              <a:t>men </a:t>
            </a:r>
            <a:r>
              <a:rPr lang="en-US" sz="2800" u="sng" dirty="0" smtClean="0">
                <a:solidFill>
                  <a:srgbClr val="FF0000"/>
                </a:solidFill>
              </a:rPr>
              <a:t>know that you are my disciples, if you have love one to another.</a:t>
            </a:r>
            <a:endParaRPr lang="en-US" sz="2800" dirty="0" smtClean="0">
              <a:solidFill>
                <a:srgbClr val="FF0000"/>
              </a:solidFill>
            </a:endParaRPr>
          </a:p>
          <a:p>
            <a:pPr>
              <a:buNone/>
            </a:pPr>
            <a:r>
              <a:rPr lang="en-US" sz="2800" dirty="0" smtClean="0">
                <a:solidFill>
                  <a:srgbClr val="92D050"/>
                </a:solidFill>
              </a:rPr>
              <a:t>						(John 13:35 AKJV)</a:t>
            </a:r>
          </a:p>
          <a:p>
            <a:pPr>
              <a:buNone/>
            </a:pPr>
            <a:r>
              <a:rPr lang="en-US" sz="2800" u="sng" dirty="0" smtClean="0">
                <a:solidFill>
                  <a:srgbClr val="FF0000"/>
                </a:solidFill>
              </a:rPr>
              <a:t>That they all may be one; as you, Father, </a:t>
            </a:r>
            <a:r>
              <a:rPr lang="en-US" sz="2800" i="1" u="sng" dirty="0" smtClean="0">
                <a:solidFill>
                  <a:srgbClr val="FF0000"/>
                </a:solidFill>
              </a:rPr>
              <a:t>are </a:t>
            </a:r>
            <a:r>
              <a:rPr lang="en-US" sz="2800" u="sng" dirty="0" smtClean="0">
                <a:solidFill>
                  <a:srgbClr val="FF0000"/>
                </a:solidFill>
              </a:rPr>
              <a:t>in me, and I in you, that they also may be one in us</a:t>
            </a:r>
            <a:r>
              <a:rPr lang="en-US" sz="2800" dirty="0" smtClean="0">
                <a:solidFill>
                  <a:srgbClr val="FF0000"/>
                </a:solidFill>
              </a:rPr>
              <a:t>: that the world may believe that you have sent me.</a:t>
            </a:r>
          </a:p>
          <a:p>
            <a:pPr>
              <a:buNone/>
            </a:pPr>
            <a:r>
              <a:rPr lang="en-US" sz="2800" dirty="0" smtClean="0">
                <a:solidFill>
                  <a:srgbClr val="92D050"/>
                </a:solidFill>
              </a:rPr>
              <a:t>						(John 17:21 AKJV)</a:t>
            </a:r>
          </a:p>
          <a:p>
            <a:pPr>
              <a:buNone/>
            </a:pPr>
            <a:endParaRPr lang="en-US" sz="2800" dirty="0" smtClean="0">
              <a:solidFill>
                <a:srgbClr val="92D050"/>
              </a:solidFill>
            </a:endParaRPr>
          </a:p>
          <a:p>
            <a:pPr>
              <a:buNone/>
            </a:pPr>
            <a:endParaRPr lang="en-US" sz="2800" dirty="0" smtClean="0">
              <a:solidFill>
                <a:srgbClr val="92D050"/>
              </a:solidFill>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lgn="ctr">
              <a:buNone/>
            </a:pPr>
            <a:r>
              <a:rPr lang="en-US" sz="4000" b="1" dirty="0" smtClean="0">
                <a:solidFill>
                  <a:srgbClr val="FFC000"/>
                </a:solidFill>
              </a:rPr>
              <a:t>With rewritten code, Christ’s followers will think and behave like their Author—that is why they will naturally congregate together and form His church.</a:t>
            </a:r>
            <a:endParaRPr lang="en-US" sz="4000" dirty="0" smtClean="0">
              <a:solidFill>
                <a:srgbClr val="FFC000"/>
              </a:solidFill>
            </a:endParaRP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981200"/>
          </a:xfrm>
        </p:spPr>
        <p:txBody>
          <a:bodyPr>
            <a:normAutofit/>
          </a:bodyPr>
          <a:lstStyle/>
          <a:p>
            <a:r>
              <a:rPr lang="en-US" sz="4000" b="1" dirty="0" smtClean="0">
                <a:solidFill>
                  <a:srgbClr val="FFC000"/>
                </a:solidFill>
              </a:rPr>
              <a:t>WHAT HAPPENS TO THE PEOPLE WHO TURN GOD DOWN ON HIS GRACIOUS OFFER?</a:t>
            </a:r>
            <a:endParaRPr lang="en-US" sz="4000" dirty="0"/>
          </a:p>
        </p:txBody>
      </p:sp>
      <p:sp>
        <p:nvSpPr>
          <p:cNvPr id="3" name="Content Placeholder 2"/>
          <p:cNvSpPr>
            <a:spLocks noGrp="1"/>
          </p:cNvSpPr>
          <p:nvPr>
            <p:ph idx="1"/>
          </p:nvPr>
        </p:nvSpPr>
        <p:spPr>
          <a:xfrm>
            <a:off x="457200" y="2362200"/>
            <a:ext cx="8229600" cy="4191000"/>
          </a:xfrm>
        </p:spPr>
        <p:txBody>
          <a:bodyPr/>
          <a:lstStyle/>
          <a:p>
            <a:pPr algn="ctr">
              <a:buNone/>
            </a:pPr>
            <a:r>
              <a:rPr lang="en-US" b="1" dirty="0" smtClean="0">
                <a:solidFill>
                  <a:srgbClr val="FFFF00"/>
                </a:solidFill>
              </a:rPr>
              <a:t>DOES GOD ETERNALLY BURN THEM?</a:t>
            </a:r>
          </a:p>
          <a:p>
            <a:pPr algn="ctr">
              <a:buNone/>
            </a:pPr>
            <a:endParaRPr lang="en-US" b="1" dirty="0" smtClean="0">
              <a:solidFill>
                <a:srgbClr val="FFFF00"/>
              </a:solidFill>
            </a:endParaRPr>
          </a:p>
          <a:p>
            <a:pPr algn="ctr">
              <a:buNone/>
            </a:pPr>
            <a:r>
              <a:rPr lang="en-US" b="1" dirty="0" smtClean="0">
                <a:solidFill>
                  <a:srgbClr val="FFFF00"/>
                </a:solidFill>
              </a:rPr>
              <a:t>DO THEY DIE?</a:t>
            </a:r>
          </a:p>
          <a:p>
            <a:pPr algn="ctr">
              <a:buNone/>
            </a:pPr>
            <a:endParaRPr lang="en-US" b="1" dirty="0" smtClean="0">
              <a:solidFill>
                <a:srgbClr val="FFFF00"/>
              </a:solidFill>
            </a:endParaRPr>
          </a:p>
          <a:p>
            <a:pPr algn="ctr">
              <a:buNone/>
            </a:pPr>
            <a:r>
              <a:rPr lang="en-US" b="1" dirty="0" smtClean="0">
                <a:solidFill>
                  <a:srgbClr val="FFFF00"/>
                </a:solidFill>
              </a:rPr>
              <a:t>IF SO, DOES GOD KILL THEM?</a:t>
            </a:r>
            <a:endParaRPr lang="en-US" dirty="0" smtClean="0">
              <a:solidFill>
                <a:srgbClr val="FFFF00"/>
              </a:solidFill>
            </a:endParaRPr>
          </a:p>
          <a:p>
            <a:pPr algn="ctr">
              <a:buNone/>
            </a:pPr>
            <a:endParaRPr lang="en-US" dirty="0" smtClean="0">
              <a:solidFill>
                <a:srgbClr val="FFFF00"/>
              </a:solidFill>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715000"/>
            <a:ext cx="8229600" cy="609600"/>
          </a:xfrm>
        </p:spPr>
        <p:txBody>
          <a:bodyPr>
            <a:normAutofit/>
          </a:bodyPr>
          <a:lstStyle/>
          <a:p>
            <a:r>
              <a:rPr lang="en-US" sz="2800" b="1" dirty="0" smtClean="0">
                <a:solidFill>
                  <a:srgbClr val="FF0000"/>
                </a:solidFill>
              </a:rPr>
              <a:t>George Carlin on Religion</a:t>
            </a:r>
            <a:endParaRPr lang="en-US" sz="2800" dirty="0">
              <a:solidFill>
                <a:srgbClr val="FF0000"/>
              </a:solidFill>
            </a:endParaRPr>
          </a:p>
        </p:txBody>
      </p:sp>
      <p:sp>
        <p:nvSpPr>
          <p:cNvPr id="3" name="Content Placeholder 2"/>
          <p:cNvSpPr>
            <a:spLocks noGrp="1"/>
          </p:cNvSpPr>
          <p:nvPr>
            <p:ph idx="1"/>
          </p:nvPr>
        </p:nvSpPr>
        <p:spPr>
          <a:xfrm>
            <a:off x="228600" y="685800"/>
            <a:ext cx="8458200" cy="5105399"/>
          </a:xfrm>
        </p:spPr>
        <p:txBody>
          <a:bodyPr>
            <a:normAutofit/>
          </a:bodyPr>
          <a:lstStyle/>
          <a:p>
            <a:pPr>
              <a:buNone/>
            </a:pPr>
            <a:r>
              <a:rPr lang="en-US" sz="2800" b="1" dirty="0" smtClean="0">
                <a:solidFill>
                  <a:srgbClr val="FFFF00"/>
                </a:solidFill>
              </a:rPr>
              <a:t>“Religion has convinced people that there's an invisible man ... living in the sky. Who watches everything you do every minute of every day. And the invisible man has a list of ten specific things he doesn't want you to do. And if you do any of these things, he will send you to a special place, of burning and fire and smoke and torture and anguish for you to live forever, and suffer, and suffer, and burn, and scream, until the end of time. But he loves you. He loves you. He loves you and he needs money.” </a:t>
            </a:r>
            <a:endParaRPr lang="en-US" sz="2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96962"/>
          </a:xfrm>
        </p:spPr>
        <p:txBody>
          <a:bodyPr>
            <a:normAutofit/>
          </a:bodyPr>
          <a:lstStyle/>
          <a:p>
            <a:endParaRPr lang="en-US" sz="3200" dirty="0">
              <a:solidFill>
                <a:srgbClr val="002060"/>
              </a:solidFill>
            </a:endParaRPr>
          </a:p>
        </p:txBody>
      </p:sp>
      <p:sp>
        <p:nvSpPr>
          <p:cNvPr id="3" name="Content Placeholder 2"/>
          <p:cNvSpPr>
            <a:spLocks noGrp="1"/>
          </p:cNvSpPr>
          <p:nvPr>
            <p:ph idx="1"/>
          </p:nvPr>
        </p:nvSpPr>
        <p:spPr>
          <a:xfrm>
            <a:off x="457200" y="1752600"/>
            <a:ext cx="8229600" cy="4373563"/>
          </a:xfrm>
        </p:spPr>
        <p:txBody>
          <a:bodyPr>
            <a:normAutofit/>
          </a:bodyPr>
          <a:lstStyle/>
          <a:p>
            <a:pPr algn="ctr">
              <a:buNone/>
            </a:pPr>
            <a:endParaRPr lang="en-US" sz="4000" b="1" dirty="0" smtClean="0">
              <a:solidFill>
                <a:srgbClr val="FFC000"/>
              </a:solidFill>
            </a:endParaRPr>
          </a:p>
          <a:p>
            <a:pPr algn="ctr">
              <a:buNone/>
            </a:pPr>
            <a:r>
              <a:rPr lang="en-US" sz="4000" b="1" dirty="0" smtClean="0">
                <a:solidFill>
                  <a:srgbClr val="FFC000"/>
                </a:solidFill>
              </a:rPr>
              <a:t>FIRST WE NEED TO START WITH THE DEFINITION OF “JUDGMENT”.</a:t>
            </a:r>
          </a:p>
          <a:p>
            <a:pPr algn="ctr">
              <a:buNone/>
            </a:pPr>
            <a:endParaRPr lang="en-US" sz="4000" b="1" dirty="0" smtClean="0">
              <a:solidFill>
                <a:srgbClr val="FFC000"/>
              </a:solidFill>
            </a:endParaRPr>
          </a:p>
          <a:p>
            <a:pPr algn="ctr">
              <a:buNone/>
            </a:pPr>
            <a:endParaRPr lang="en-US" sz="4000" b="1" dirty="0" smtClean="0">
              <a:solidFill>
                <a:srgbClr val="FFC000"/>
              </a:solidFill>
            </a:endParaRPr>
          </a:p>
          <a:p>
            <a:pPr algn="ctr">
              <a:buNone/>
            </a:pPr>
            <a:endParaRPr lang="en-US" sz="40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a:bodyPr>
          <a:lstStyle/>
          <a:p>
            <a:r>
              <a:rPr lang="en-US" sz="2000" dirty="0" smtClean="0">
                <a:solidFill>
                  <a:srgbClr val="FFC000"/>
                </a:solidFill>
              </a:rPr>
              <a:t>Judgment</a:t>
            </a:r>
            <a:endParaRPr lang="en-US" sz="2000" dirty="0">
              <a:solidFill>
                <a:srgbClr val="FFC000"/>
              </a:solidFill>
            </a:endParaRPr>
          </a:p>
        </p:txBody>
      </p:sp>
      <p:sp>
        <p:nvSpPr>
          <p:cNvPr id="3" name="Content Placeholder 2"/>
          <p:cNvSpPr>
            <a:spLocks noGrp="1"/>
          </p:cNvSpPr>
          <p:nvPr>
            <p:ph idx="1"/>
          </p:nvPr>
        </p:nvSpPr>
        <p:spPr>
          <a:xfrm>
            <a:off x="457200" y="762000"/>
            <a:ext cx="8229600" cy="5715000"/>
          </a:xfrm>
        </p:spPr>
        <p:txBody>
          <a:bodyPr>
            <a:normAutofit/>
          </a:bodyPr>
          <a:lstStyle/>
          <a:p>
            <a:pPr>
              <a:buNone/>
            </a:pPr>
            <a:r>
              <a:rPr lang="en-US" sz="2000" b="1" dirty="0" smtClean="0">
                <a:solidFill>
                  <a:srgbClr val="FFC000"/>
                </a:solidFill>
              </a:rPr>
              <a:t>krisis</a:t>
            </a:r>
            <a:endParaRPr lang="en-US" sz="2000" dirty="0" smtClean="0">
              <a:solidFill>
                <a:srgbClr val="FFC000"/>
              </a:solidFill>
            </a:endParaRPr>
          </a:p>
          <a:p>
            <a:pPr>
              <a:buNone/>
            </a:pPr>
            <a:r>
              <a:rPr lang="en-US" sz="2000" b="1" dirty="0" smtClean="0">
                <a:solidFill>
                  <a:srgbClr val="FF0000"/>
                </a:solidFill>
              </a:rPr>
              <a:t>Thayer Definition:</a:t>
            </a:r>
          </a:p>
          <a:p>
            <a:pPr>
              <a:buNone/>
            </a:pPr>
            <a:endParaRPr lang="en-US" sz="2000" dirty="0" smtClean="0">
              <a:solidFill>
                <a:srgbClr val="FF0000"/>
              </a:solidFill>
            </a:endParaRPr>
          </a:p>
          <a:p>
            <a:pPr>
              <a:buNone/>
            </a:pPr>
            <a:r>
              <a:rPr lang="en-US" sz="2000" u="sng" dirty="0" smtClean="0">
                <a:solidFill>
                  <a:srgbClr val="FFFF00"/>
                </a:solidFill>
              </a:rPr>
              <a:t>1) a separating, sundering, separation</a:t>
            </a:r>
            <a:endParaRPr lang="en-US" sz="2000" dirty="0" smtClean="0">
              <a:solidFill>
                <a:srgbClr val="FFFF00"/>
              </a:solidFill>
            </a:endParaRPr>
          </a:p>
          <a:p>
            <a:pPr>
              <a:buNone/>
            </a:pPr>
            <a:r>
              <a:rPr lang="en-US" sz="2000" dirty="0" smtClean="0">
                <a:solidFill>
                  <a:srgbClr val="FFFF00"/>
                </a:solidFill>
              </a:rPr>
              <a:t>	1a) a trial, contest</a:t>
            </a:r>
          </a:p>
          <a:p>
            <a:pPr>
              <a:buNone/>
            </a:pPr>
            <a:r>
              <a:rPr lang="en-US" sz="2000" dirty="0" smtClean="0">
                <a:solidFill>
                  <a:srgbClr val="FFFF00"/>
                </a:solidFill>
              </a:rPr>
              <a:t>2) selection</a:t>
            </a:r>
          </a:p>
          <a:p>
            <a:pPr>
              <a:buNone/>
            </a:pPr>
            <a:r>
              <a:rPr lang="en-US" sz="2000" dirty="0" smtClean="0">
                <a:solidFill>
                  <a:srgbClr val="FFFF00"/>
                </a:solidFill>
              </a:rPr>
              <a:t>3) judgment</a:t>
            </a:r>
          </a:p>
          <a:p>
            <a:pPr>
              <a:buNone/>
            </a:pPr>
            <a:r>
              <a:rPr lang="en-US" sz="2000" dirty="0" smtClean="0">
                <a:solidFill>
                  <a:srgbClr val="FFFF00"/>
                </a:solidFill>
              </a:rPr>
              <a:t>	3a) opinion or decision given concerning anything</a:t>
            </a:r>
          </a:p>
          <a:p>
            <a:pPr>
              <a:buNone/>
            </a:pPr>
            <a:r>
              <a:rPr lang="en-US" sz="2000" dirty="0" smtClean="0">
                <a:solidFill>
                  <a:srgbClr val="FFFF00"/>
                </a:solidFill>
              </a:rPr>
              <a:t>		3a1) especially concerning justice and injustice, right or wrong</a:t>
            </a:r>
          </a:p>
          <a:p>
            <a:pPr>
              <a:buNone/>
            </a:pPr>
            <a:r>
              <a:rPr lang="en-US" sz="2000" dirty="0" smtClean="0">
                <a:solidFill>
                  <a:srgbClr val="FFFF00"/>
                </a:solidFill>
              </a:rPr>
              <a:t>	3b) sentence of condemnation, damnatory judgment, condemnation 	and punishment</a:t>
            </a:r>
          </a:p>
          <a:p>
            <a:pPr>
              <a:buNone/>
            </a:pPr>
            <a:r>
              <a:rPr lang="en-US" sz="2000" dirty="0" smtClean="0">
                <a:solidFill>
                  <a:srgbClr val="FFFF00"/>
                </a:solidFill>
              </a:rPr>
              <a:t>4) the college of judges (a tribunal of seven men in the several cities of Palestine; as distinguished from the Sanhedrin, which had its seat at Jerusalem)</a:t>
            </a:r>
          </a:p>
          <a:p>
            <a:pPr>
              <a:buNone/>
            </a:pPr>
            <a:r>
              <a:rPr lang="en-US" sz="2000" dirty="0" smtClean="0">
                <a:solidFill>
                  <a:srgbClr val="FFFF00"/>
                </a:solidFill>
              </a:rPr>
              <a:t>5) right, justice</a:t>
            </a:r>
          </a:p>
          <a:p>
            <a:endParaRPr lang="en-US" sz="2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143000"/>
          </a:xfrm>
        </p:spPr>
        <p:txBody>
          <a:bodyPr>
            <a:normAutofit/>
          </a:bodyPr>
          <a:lstStyle/>
          <a:p>
            <a:r>
              <a:rPr lang="en-US" b="1" dirty="0" smtClean="0">
                <a:solidFill>
                  <a:srgbClr val="FFC000"/>
                </a:solidFill>
              </a:rPr>
              <a:t>LECTURE THIRTEEN</a:t>
            </a:r>
            <a:endParaRPr lang="en-US" dirty="0"/>
          </a:p>
        </p:txBody>
      </p:sp>
      <p:sp>
        <p:nvSpPr>
          <p:cNvPr id="3" name="Content Placeholder 2"/>
          <p:cNvSpPr>
            <a:spLocks noGrp="1"/>
          </p:cNvSpPr>
          <p:nvPr>
            <p:ph idx="1"/>
          </p:nvPr>
        </p:nvSpPr>
        <p:spPr>
          <a:xfrm>
            <a:off x="457200" y="2971800"/>
            <a:ext cx="8229600" cy="3154363"/>
          </a:xfrm>
        </p:spPr>
        <p:txBody>
          <a:bodyPr/>
          <a:lstStyle/>
          <a:p>
            <a:pPr algn="ctr">
              <a:buNone/>
            </a:pPr>
            <a:endParaRPr lang="en-US" b="1" dirty="0" smtClean="0">
              <a:solidFill>
                <a:srgbClr val="FFFF00"/>
              </a:solidFill>
            </a:endParaRPr>
          </a:p>
          <a:p>
            <a:pPr algn="ctr">
              <a:buNone/>
            </a:pPr>
            <a:endParaRPr lang="en-US" b="1" dirty="0" smtClean="0">
              <a:solidFill>
                <a:srgbClr val="FFFF00"/>
              </a:solidFill>
            </a:endParaRPr>
          </a:p>
          <a:p>
            <a:pPr algn="ctr">
              <a:buNone/>
            </a:pPr>
            <a:r>
              <a:rPr lang="en-US" b="1" dirty="0" smtClean="0">
                <a:solidFill>
                  <a:srgbClr val="FFFF00"/>
                </a:solidFill>
              </a:rPr>
              <a:t>THE END OF SIN AND SINNERS</a:t>
            </a:r>
            <a:endParaRPr lang="en-US" dirty="0" smtClean="0">
              <a:solidFill>
                <a:srgbClr val="FFFF00"/>
              </a:solidFill>
            </a:endParaRP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endParaRPr lang="en-US" dirty="0"/>
          </a:p>
        </p:txBody>
      </p:sp>
      <p:sp>
        <p:nvSpPr>
          <p:cNvPr id="3" name="Content Placeholder 2"/>
          <p:cNvSpPr>
            <a:spLocks noGrp="1"/>
          </p:cNvSpPr>
          <p:nvPr>
            <p:ph idx="1"/>
          </p:nvPr>
        </p:nvSpPr>
        <p:spPr>
          <a:xfrm>
            <a:off x="457200" y="838200"/>
            <a:ext cx="8229600" cy="5410200"/>
          </a:xfrm>
        </p:spPr>
        <p:txBody>
          <a:bodyPr/>
          <a:lstStyle/>
          <a:p>
            <a:pPr>
              <a:buNone/>
            </a:pPr>
            <a:r>
              <a:rPr lang="en-US" dirty="0" smtClean="0">
                <a:solidFill>
                  <a:srgbClr val="FFFF00"/>
                </a:solidFill>
              </a:rPr>
              <a:t>And as it is appointed to men once to die, but after this the judgment:</a:t>
            </a:r>
          </a:p>
          <a:p>
            <a:pPr algn="ctr">
              <a:buNone/>
            </a:pPr>
            <a:r>
              <a:rPr lang="en-US" dirty="0" smtClean="0">
                <a:solidFill>
                  <a:srgbClr val="92D050"/>
                </a:solidFill>
              </a:rPr>
              <a:t>				(Hebrews 9:27 AKJV)</a:t>
            </a:r>
          </a:p>
          <a:p>
            <a:pPr algn="ctr">
              <a:buNone/>
            </a:pPr>
            <a:endParaRPr lang="en-US" dirty="0" smtClean="0">
              <a:solidFill>
                <a:srgbClr val="92D050"/>
              </a:solidFill>
            </a:endParaRPr>
          </a:p>
          <a:p>
            <a:pPr>
              <a:buNone/>
            </a:pPr>
            <a:r>
              <a:rPr lang="en-US" dirty="0" smtClean="0">
                <a:solidFill>
                  <a:srgbClr val="FFFF00"/>
                </a:solidFill>
              </a:rPr>
              <a:t>For we must all appear before the judgment seat of Christ; that every one may receive the things </a:t>
            </a:r>
            <a:r>
              <a:rPr lang="en-US" i="1" dirty="0" smtClean="0">
                <a:solidFill>
                  <a:srgbClr val="FFFF00"/>
                </a:solidFill>
              </a:rPr>
              <a:t>done </a:t>
            </a:r>
            <a:r>
              <a:rPr lang="en-US" dirty="0" smtClean="0">
                <a:solidFill>
                  <a:srgbClr val="FFFF00"/>
                </a:solidFill>
              </a:rPr>
              <a:t>in </a:t>
            </a:r>
            <a:r>
              <a:rPr lang="en-US" i="1" dirty="0" smtClean="0">
                <a:solidFill>
                  <a:srgbClr val="FFFF00"/>
                </a:solidFill>
              </a:rPr>
              <a:t>his </a:t>
            </a:r>
            <a:r>
              <a:rPr lang="en-US" dirty="0" smtClean="0">
                <a:solidFill>
                  <a:srgbClr val="FFFF00"/>
                </a:solidFill>
              </a:rPr>
              <a:t>body, according to that he has done, whether </a:t>
            </a:r>
            <a:r>
              <a:rPr lang="en-US" i="1" dirty="0" smtClean="0">
                <a:solidFill>
                  <a:srgbClr val="FFFF00"/>
                </a:solidFill>
              </a:rPr>
              <a:t>it be </a:t>
            </a:r>
            <a:r>
              <a:rPr lang="en-US" dirty="0" smtClean="0">
                <a:solidFill>
                  <a:srgbClr val="FFFF00"/>
                </a:solidFill>
              </a:rPr>
              <a:t>good or bad.</a:t>
            </a:r>
          </a:p>
          <a:p>
            <a:pPr>
              <a:buNone/>
            </a:pPr>
            <a:r>
              <a:rPr lang="en-US" dirty="0" smtClean="0">
                <a:solidFill>
                  <a:srgbClr val="92D050"/>
                </a:solidFill>
              </a:rPr>
              <a:t>					(2 Corinthians 5:10 AKJV)</a:t>
            </a:r>
          </a:p>
          <a:p>
            <a:pPr>
              <a:buNone/>
            </a:pPr>
            <a:endParaRPr lang="en-US" dirty="0" smtClean="0">
              <a:solidFill>
                <a:srgbClr val="92D050"/>
              </a:solidFill>
            </a:endParaRPr>
          </a:p>
          <a:p>
            <a:pPr algn="ctr">
              <a:buNone/>
            </a:pPr>
            <a:endParaRPr lang="en-US" dirty="0" smtClean="0">
              <a:solidFill>
                <a:srgbClr val="92D050"/>
              </a:solidFill>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p:spPr>
        <p:txBody>
          <a:bodyPr>
            <a:normAutofit/>
          </a:bodyPr>
          <a:lstStyle/>
          <a:p>
            <a:r>
              <a:rPr lang="en-US" sz="3600" b="1" dirty="0" smtClean="0">
                <a:solidFill>
                  <a:srgbClr val="FFC000"/>
                </a:solidFill>
              </a:rPr>
              <a:t>What does Christ say about how He will judge?</a:t>
            </a:r>
            <a:endParaRPr lang="en-US" sz="3600" dirty="0"/>
          </a:p>
        </p:txBody>
      </p:sp>
      <p:sp>
        <p:nvSpPr>
          <p:cNvPr id="3" name="Content Placeholder 2"/>
          <p:cNvSpPr>
            <a:spLocks noGrp="1"/>
          </p:cNvSpPr>
          <p:nvPr>
            <p:ph idx="1"/>
          </p:nvPr>
        </p:nvSpPr>
        <p:spPr>
          <a:xfrm>
            <a:off x="457200" y="2057400"/>
            <a:ext cx="8229600" cy="4267200"/>
          </a:xfrm>
        </p:spPr>
        <p:txBody>
          <a:bodyPr/>
          <a:lstStyle/>
          <a:p>
            <a:pPr>
              <a:buNone/>
            </a:pPr>
            <a:r>
              <a:rPr lang="en-US" dirty="0" smtClean="0">
                <a:solidFill>
                  <a:srgbClr val="FF0000"/>
                </a:solidFill>
              </a:rPr>
              <a:t>And if any man hear my words, and believe not, </a:t>
            </a:r>
            <a:r>
              <a:rPr lang="en-US" u="sng" dirty="0" smtClean="0">
                <a:solidFill>
                  <a:srgbClr val="FF0000"/>
                </a:solidFill>
              </a:rPr>
              <a:t>I judge him not: for I came not to judge the world, but to</a:t>
            </a:r>
            <a:r>
              <a:rPr lang="en-US" dirty="0" smtClean="0">
                <a:solidFill>
                  <a:srgbClr val="FF0000"/>
                </a:solidFill>
              </a:rPr>
              <a:t> </a:t>
            </a:r>
            <a:r>
              <a:rPr lang="en-US" u="sng" dirty="0" smtClean="0">
                <a:solidFill>
                  <a:srgbClr val="FF0000"/>
                </a:solidFill>
              </a:rPr>
              <a:t>save the world</a:t>
            </a:r>
            <a:r>
              <a:rPr lang="en-US" dirty="0" smtClean="0">
                <a:solidFill>
                  <a:srgbClr val="FF0000"/>
                </a:solidFill>
              </a:rPr>
              <a:t>. He that rejects me, and receives not my words, has one that judges him: </a:t>
            </a:r>
            <a:r>
              <a:rPr lang="en-US" u="sng" dirty="0" smtClean="0">
                <a:solidFill>
                  <a:srgbClr val="FF0000"/>
                </a:solidFill>
              </a:rPr>
              <a:t>the word that I</a:t>
            </a:r>
            <a:r>
              <a:rPr lang="en-US" dirty="0" smtClean="0">
                <a:solidFill>
                  <a:srgbClr val="FF0000"/>
                </a:solidFill>
              </a:rPr>
              <a:t> </a:t>
            </a:r>
            <a:r>
              <a:rPr lang="en-US" u="sng" dirty="0" smtClean="0">
                <a:solidFill>
                  <a:srgbClr val="FF0000"/>
                </a:solidFill>
              </a:rPr>
              <a:t>have spoken, the same shall judge him in the last day.</a:t>
            </a:r>
            <a:endParaRPr lang="en-US" dirty="0" smtClean="0">
              <a:solidFill>
                <a:srgbClr val="FF0000"/>
              </a:solidFill>
            </a:endParaRPr>
          </a:p>
          <a:p>
            <a:pPr>
              <a:buNone/>
            </a:pPr>
            <a:r>
              <a:rPr lang="en-US" dirty="0" smtClean="0">
                <a:solidFill>
                  <a:srgbClr val="92D050"/>
                </a:solidFill>
              </a:rPr>
              <a:t>					(John 12:47-48 AKJV)</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endParaRPr lang="en-US" dirty="0"/>
          </a:p>
        </p:txBody>
      </p:sp>
      <p:sp>
        <p:nvSpPr>
          <p:cNvPr id="3" name="Content Placeholder 2"/>
          <p:cNvSpPr>
            <a:spLocks noGrp="1"/>
          </p:cNvSpPr>
          <p:nvPr>
            <p:ph idx="1"/>
          </p:nvPr>
        </p:nvSpPr>
        <p:spPr>
          <a:xfrm>
            <a:off x="457200" y="685800"/>
            <a:ext cx="8229600" cy="5440363"/>
          </a:xfrm>
        </p:spPr>
        <p:txBody>
          <a:bodyPr>
            <a:normAutofit/>
          </a:bodyPr>
          <a:lstStyle/>
          <a:p>
            <a:pPr>
              <a:buNone/>
            </a:pPr>
            <a:r>
              <a:rPr lang="en-US" sz="2800" u="sng" dirty="0" smtClean="0">
                <a:solidFill>
                  <a:srgbClr val="FFFF00"/>
                </a:solidFill>
              </a:rPr>
              <a:t>And he said, You can not see my face: for there shall no man see me, and live.</a:t>
            </a:r>
            <a:endParaRPr lang="en-US" sz="2800" dirty="0" smtClean="0">
              <a:solidFill>
                <a:srgbClr val="FFFF00"/>
              </a:solidFill>
            </a:endParaRPr>
          </a:p>
          <a:p>
            <a:pPr>
              <a:buNone/>
            </a:pPr>
            <a:r>
              <a:rPr lang="en-US" sz="2800" dirty="0" smtClean="0">
                <a:solidFill>
                  <a:srgbClr val="92D050"/>
                </a:solidFill>
              </a:rPr>
              <a:t>						(Exodus 33:20 AKJV)</a:t>
            </a:r>
            <a:endParaRPr lang="en-US" sz="2400" dirty="0" smtClean="0">
              <a:solidFill>
                <a:srgbClr val="92D050"/>
              </a:solidFill>
            </a:endParaRPr>
          </a:p>
          <a:p>
            <a:pPr>
              <a:buNone/>
            </a:pPr>
            <a:r>
              <a:rPr lang="en-US" sz="2800" u="sng" dirty="0" smtClean="0">
                <a:solidFill>
                  <a:srgbClr val="FFFF00"/>
                </a:solidFill>
              </a:rPr>
              <a:t>For our God </a:t>
            </a:r>
            <a:r>
              <a:rPr lang="en-US" sz="2800" i="1" u="sng" dirty="0" smtClean="0">
                <a:solidFill>
                  <a:srgbClr val="FFFF00"/>
                </a:solidFill>
              </a:rPr>
              <a:t>is </a:t>
            </a:r>
            <a:r>
              <a:rPr lang="en-US" sz="2800" u="sng" dirty="0" smtClean="0">
                <a:solidFill>
                  <a:srgbClr val="FFFF00"/>
                </a:solidFill>
              </a:rPr>
              <a:t>a consuming fire.</a:t>
            </a:r>
            <a:endParaRPr lang="en-US" sz="2800" dirty="0" smtClean="0">
              <a:solidFill>
                <a:srgbClr val="FFFF00"/>
              </a:solidFill>
            </a:endParaRPr>
          </a:p>
          <a:p>
            <a:pPr>
              <a:buNone/>
            </a:pPr>
            <a:r>
              <a:rPr lang="en-US" sz="2800" dirty="0" smtClean="0">
                <a:solidFill>
                  <a:srgbClr val="92D050"/>
                </a:solidFill>
              </a:rPr>
              <a:t>						(Hebrews 12:29 AKJV)</a:t>
            </a:r>
          </a:p>
          <a:p>
            <a:pPr>
              <a:buNone/>
            </a:pPr>
            <a:r>
              <a:rPr lang="en-US" sz="2400" dirty="0" smtClean="0">
                <a:solidFill>
                  <a:srgbClr val="FFFF00"/>
                </a:solidFill>
              </a:rPr>
              <a:t>and to </a:t>
            </a:r>
            <a:r>
              <a:rPr lang="en-US" sz="2400" i="1" dirty="0" smtClean="0">
                <a:solidFill>
                  <a:srgbClr val="FFFF00"/>
                </a:solidFill>
              </a:rPr>
              <a:t>give you who are troubled rest with us when the Lord Jesus is revealed from heaven with His mighty angels, in flaming fire taking vengeance on those who do not know God, and on those who do not obey the gospel of our Lord Jesus Christ. These shall be punished with everlasting destruction from the presence of the Lord and from the glory of His power, </a:t>
            </a:r>
          </a:p>
          <a:p>
            <a:pPr>
              <a:buNone/>
            </a:pPr>
            <a:r>
              <a:rPr lang="en-US" sz="2400" dirty="0" smtClean="0">
                <a:solidFill>
                  <a:srgbClr val="92D050"/>
                </a:solidFill>
              </a:rPr>
              <a:t>							(2Thess. 1:7-9)</a:t>
            </a:r>
          </a:p>
          <a:p>
            <a:endParaRPr lang="en-US" sz="2400" dirty="0" smtClean="0"/>
          </a:p>
          <a:p>
            <a:pPr>
              <a:buNone/>
            </a:pPr>
            <a:endParaRPr lang="en-US" sz="2400" dirty="0" smtClean="0">
              <a:solidFill>
                <a:srgbClr val="92D050"/>
              </a:solidFill>
            </a:endParaRPr>
          </a:p>
          <a:p>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FFC000"/>
                </a:solidFill>
              </a:rPr>
              <a:t>God is a consuming Fire; What does this have to do with Judgment?</a:t>
            </a:r>
            <a:endParaRPr lang="en-US" sz="3200" dirty="0"/>
          </a:p>
        </p:txBody>
      </p:sp>
      <p:sp>
        <p:nvSpPr>
          <p:cNvPr id="3" name="Content Placeholder 2"/>
          <p:cNvSpPr>
            <a:spLocks noGrp="1"/>
          </p:cNvSpPr>
          <p:nvPr>
            <p:ph idx="1"/>
          </p:nvPr>
        </p:nvSpPr>
        <p:spPr>
          <a:xfrm>
            <a:off x="304800" y="1447800"/>
            <a:ext cx="8610600" cy="5181600"/>
          </a:xfrm>
        </p:spPr>
        <p:txBody>
          <a:bodyPr>
            <a:normAutofit fontScale="92500"/>
          </a:bodyPr>
          <a:lstStyle/>
          <a:p>
            <a:pPr>
              <a:buNone/>
            </a:pPr>
            <a:r>
              <a:rPr lang="en-US" sz="2800" dirty="0" smtClean="0">
                <a:solidFill>
                  <a:srgbClr val="FFFF00"/>
                </a:solidFill>
              </a:rPr>
              <a:t>Every man's work shall be made manifest: for the day shall declare it</a:t>
            </a:r>
            <a:r>
              <a:rPr lang="en-US" sz="2800" u="sng" dirty="0" smtClean="0">
                <a:solidFill>
                  <a:srgbClr val="FFFF00"/>
                </a:solidFill>
              </a:rPr>
              <a:t>, because it shall be revealed by fire</a:t>
            </a:r>
            <a:r>
              <a:rPr lang="en-US" sz="2800" dirty="0" smtClean="0">
                <a:solidFill>
                  <a:srgbClr val="FFFF00"/>
                </a:solidFill>
              </a:rPr>
              <a:t>; </a:t>
            </a:r>
            <a:r>
              <a:rPr lang="en-US" sz="2800" u="sng" dirty="0" smtClean="0">
                <a:solidFill>
                  <a:srgbClr val="FFFF00"/>
                </a:solidFill>
              </a:rPr>
              <a:t>and the fire shall try every man's work of what sort it is.</a:t>
            </a:r>
            <a:r>
              <a:rPr lang="en-US" sz="2800" dirty="0" smtClean="0">
                <a:solidFill>
                  <a:srgbClr val="FFFF00"/>
                </a:solidFill>
              </a:rPr>
              <a:t>    						</a:t>
            </a:r>
            <a:r>
              <a:rPr lang="en-US" sz="2800" dirty="0" smtClean="0">
                <a:solidFill>
                  <a:srgbClr val="92D050"/>
                </a:solidFill>
              </a:rPr>
              <a:t>(1 Corinthians 3:13 AKJV)</a:t>
            </a:r>
          </a:p>
          <a:p>
            <a:pPr>
              <a:buNone/>
            </a:pPr>
            <a:endParaRPr lang="en-US" sz="2800" dirty="0" smtClean="0">
              <a:solidFill>
                <a:srgbClr val="92D050"/>
              </a:solidFill>
            </a:endParaRPr>
          </a:p>
          <a:p>
            <a:pPr>
              <a:buNone/>
            </a:pPr>
            <a:r>
              <a:rPr lang="en-US" sz="2800" dirty="0" smtClean="0">
                <a:solidFill>
                  <a:srgbClr val="FF0000"/>
                </a:solidFill>
              </a:rPr>
              <a:t>And this is the condemnation, that light is come into the world, </a:t>
            </a:r>
            <a:r>
              <a:rPr lang="en-US" sz="2800" u="sng" dirty="0" smtClean="0">
                <a:solidFill>
                  <a:srgbClr val="FF0000"/>
                </a:solidFill>
              </a:rPr>
              <a:t>and men loved darkness rather than light, because their deeds were evil. For every one that does evil hates the light, neither comes to the light, lest</a:t>
            </a:r>
            <a:r>
              <a:rPr lang="en-US" sz="2800" dirty="0" smtClean="0">
                <a:solidFill>
                  <a:srgbClr val="FF0000"/>
                </a:solidFill>
              </a:rPr>
              <a:t> </a:t>
            </a:r>
            <a:r>
              <a:rPr lang="en-US" sz="2800" u="sng" dirty="0" smtClean="0">
                <a:solidFill>
                  <a:srgbClr val="FF0000"/>
                </a:solidFill>
              </a:rPr>
              <a:t>his deeds should be reproved</a:t>
            </a:r>
            <a:r>
              <a:rPr lang="en-US" sz="2800" dirty="0" smtClean="0">
                <a:solidFill>
                  <a:srgbClr val="FF0000"/>
                </a:solidFill>
              </a:rPr>
              <a:t>. But he that does truth comes to the light, that his deeds may be made manifest, that they are worked in God.</a:t>
            </a:r>
          </a:p>
          <a:p>
            <a:pPr>
              <a:buNone/>
            </a:pPr>
            <a:r>
              <a:rPr lang="en-US" sz="2800" dirty="0" smtClean="0">
                <a:solidFill>
                  <a:srgbClr val="92D050"/>
                </a:solidFill>
              </a:rPr>
              <a:t>						(John 3:19-21 AKJV)</a:t>
            </a:r>
            <a:endParaRPr lang="en-US" sz="2800" dirty="0">
              <a:solidFill>
                <a:srgbClr val="92D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38200"/>
            <a:ext cx="8229600" cy="1143000"/>
          </a:xfrm>
        </p:spPr>
        <p:txBody>
          <a:bodyPr>
            <a:normAutofit/>
          </a:bodyPr>
          <a:lstStyle/>
          <a:p>
            <a:r>
              <a:rPr lang="en-US" sz="3200" b="1" dirty="0" smtClean="0">
                <a:solidFill>
                  <a:srgbClr val="FFC000"/>
                </a:solidFill>
              </a:rPr>
              <a:t>What is this “light” that Christ refers to?</a:t>
            </a:r>
            <a:endParaRPr lang="en-US" sz="3200" dirty="0"/>
          </a:p>
        </p:txBody>
      </p:sp>
      <p:sp>
        <p:nvSpPr>
          <p:cNvPr id="3" name="Content Placeholder 2"/>
          <p:cNvSpPr>
            <a:spLocks noGrp="1"/>
          </p:cNvSpPr>
          <p:nvPr>
            <p:ph idx="1"/>
          </p:nvPr>
        </p:nvSpPr>
        <p:spPr>
          <a:xfrm>
            <a:off x="457200" y="3352800"/>
            <a:ext cx="8229600" cy="2438400"/>
          </a:xfrm>
        </p:spPr>
        <p:txBody>
          <a:bodyPr>
            <a:normAutofit/>
          </a:bodyPr>
          <a:lstStyle/>
          <a:p>
            <a:pPr>
              <a:buNone/>
            </a:pPr>
            <a:r>
              <a:rPr lang="en-US" sz="2400" dirty="0" smtClean="0">
                <a:solidFill>
                  <a:srgbClr val="FFFF00"/>
                </a:solidFill>
              </a:rPr>
              <a:t>Who only has immortality, </a:t>
            </a:r>
            <a:r>
              <a:rPr lang="en-US" sz="2400" u="sng" dirty="0" smtClean="0">
                <a:solidFill>
                  <a:srgbClr val="FFFF00"/>
                </a:solidFill>
              </a:rPr>
              <a:t>dwelling in the light which no man can approach to</a:t>
            </a:r>
            <a:r>
              <a:rPr lang="en-US" sz="2400" dirty="0" smtClean="0">
                <a:solidFill>
                  <a:srgbClr val="FFFF00"/>
                </a:solidFill>
              </a:rPr>
              <a:t>; whom no man has seen, nor can see: to whom </a:t>
            </a:r>
            <a:r>
              <a:rPr lang="en-US" sz="2400" i="1" dirty="0" smtClean="0">
                <a:solidFill>
                  <a:srgbClr val="FFFF00"/>
                </a:solidFill>
              </a:rPr>
              <a:t>be </a:t>
            </a:r>
            <a:r>
              <a:rPr lang="en-US" sz="2400" dirty="0" smtClean="0">
                <a:solidFill>
                  <a:srgbClr val="FFFF00"/>
                </a:solidFill>
              </a:rPr>
              <a:t>honor and power everlasting. Amen.</a:t>
            </a:r>
          </a:p>
          <a:p>
            <a:pPr>
              <a:buNone/>
            </a:pPr>
            <a:r>
              <a:rPr lang="en-US" sz="2400" dirty="0" smtClean="0">
                <a:solidFill>
                  <a:srgbClr val="92D050"/>
                </a:solidFill>
              </a:rPr>
              <a:t>						(1 Timothy 6:16 AKJV)</a:t>
            </a:r>
          </a:p>
          <a:p>
            <a:pPr>
              <a:buNone/>
            </a:pPr>
            <a:endParaRPr lang="en-US" sz="2000" dirty="0" smtClean="0">
              <a:solidFill>
                <a:srgbClr val="92D050"/>
              </a:solidFill>
            </a:endParaRPr>
          </a:p>
          <a:p>
            <a:pPr>
              <a:buNone/>
            </a:pPr>
            <a:endParaRPr lang="en-US" sz="2000" dirty="0" smtClean="0">
              <a:solidFill>
                <a:srgbClr val="92D050"/>
              </a:solidFill>
            </a:endParaRPr>
          </a:p>
          <a:p>
            <a:pPr>
              <a:buNone/>
            </a:pPr>
            <a:endParaRPr lang="en-US" sz="2000" dirty="0" smtClean="0">
              <a:solidFill>
                <a:srgbClr val="92D050"/>
              </a:solidFill>
            </a:endParaRPr>
          </a:p>
          <a:p>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334962"/>
          </a:xfrm>
        </p:spPr>
        <p:txBody>
          <a:bodyPr>
            <a:normAutofit fontScale="90000"/>
          </a:bodyPr>
          <a:lstStyle/>
          <a:p>
            <a:endParaRPr lang="en-US" dirty="0"/>
          </a:p>
        </p:txBody>
      </p:sp>
      <p:sp>
        <p:nvSpPr>
          <p:cNvPr id="3" name="Content Placeholder 2"/>
          <p:cNvSpPr>
            <a:spLocks noGrp="1"/>
          </p:cNvSpPr>
          <p:nvPr>
            <p:ph idx="1"/>
          </p:nvPr>
        </p:nvSpPr>
        <p:spPr>
          <a:xfrm>
            <a:off x="457200" y="533400"/>
            <a:ext cx="8229600" cy="5715000"/>
          </a:xfrm>
        </p:spPr>
        <p:txBody>
          <a:bodyPr>
            <a:normAutofit/>
          </a:bodyPr>
          <a:lstStyle/>
          <a:p>
            <a:pPr>
              <a:buNone/>
            </a:pPr>
            <a:r>
              <a:rPr lang="en-US" sz="2400" dirty="0" smtClean="0">
                <a:solidFill>
                  <a:srgbClr val="FFFF00"/>
                </a:solidFill>
              </a:rPr>
              <a:t>And the kings of the earth, and the great men, and the rich men, and the chief captains, and the mighty men, and every slave, and every free man, </a:t>
            </a:r>
            <a:r>
              <a:rPr lang="en-US" sz="2400" u="sng" dirty="0" smtClean="0">
                <a:solidFill>
                  <a:srgbClr val="FFFF00"/>
                </a:solidFill>
              </a:rPr>
              <a:t>hid themselves in the dens and in the rocks of the mountains</a:t>
            </a:r>
            <a:r>
              <a:rPr lang="en-US" sz="2400" dirty="0" smtClean="0">
                <a:solidFill>
                  <a:srgbClr val="FFFF00"/>
                </a:solidFill>
              </a:rPr>
              <a:t>; </a:t>
            </a:r>
            <a:r>
              <a:rPr lang="en-US" sz="2400" u="sng" dirty="0" smtClean="0">
                <a:solidFill>
                  <a:srgbClr val="FFFF00"/>
                </a:solidFill>
              </a:rPr>
              <a:t>And said to the mountains and rocks, Fall on us, and hide us from the face of him that sits on the throne,</a:t>
            </a:r>
            <a:r>
              <a:rPr lang="en-US" sz="2400" dirty="0" smtClean="0">
                <a:solidFill>
                  <a:srgbClr val="FFFF00"/>
                </a:solidFill>
              </a:rPr>
              <a:t> and from the wrath of the Lamb: For the great day of his wrath is come; and who shall be able to stand?</a:t>
            </a:r>
          </a:p>
          <a:p>
            <a:pPr>
              <a:buNone/>
            </a:pPr>
            <a:r>
              <a:rPr lang="en-US" sz="2400" dirty="0" smtClean="0">
                <a:solidFill>
                  <a:srgbClr val="92D050"/>
                </a:solidFill>
              </a:rPr>
              <a:t>						(Revelation 6:15-17 AKJV)</a:t>
            </a:r>
          </a:p>
          <a:p>
            <a:pPr>
              <a:buNone/>
            </a:pPr>
            <a:endParaRPr lang="en-US" sz="2400" dirty="0" smtClean="0">
              <a:solidFill>
                <a:srgbClr val="92D050"/>
              </a:solidFill>
            </a:endParaRPr>
          </a:p>
          <a:p>
            <a:pPr>
              <a:buNone/>
            </a:pPr>
            <a:r>
              <a:rPr lang="en-US" sz="2400" dirty="0" smtClean="0">
                <a:solidFill>
                  <a:srgbClr val="FFFF00"/>
                </a:solidFill>
              </a:rPr>
              <a:t>And it shall be said in that day, See, this </a:t>
            </a:r>
            <a:r>
              <a:rPr lang="en-US" sz="2400" i="1" dirty="0" smtClean="0">
                <a:solidFill>
                  <a:srgbClr val="FFFF00"/>
                </a:solidFill>
              </a:rPr>
              <a:t>is</a:t>
            </a:r>
            <a:r>
              <a:rPr lang="en-US" sz="2400" dirty="0" smtClean="0">
                <a:solidFill>
                  <a:srgbClr val="FFFF00"/>
                </a:solidFill>
              </a:rPr>
              <a:t> our God; we have waited for him, and he will save us: this </a:t>
            </a:r>
            <a:r>
              <a:rPr lang="en-US" sz="2400" i="1" dirty="0" smtClean="0">
                <a:solidFill>
                  <a:srgbClr val="FFFF00"/>
                </a:solidFill>
              </a:rPr>
              <a:t>is</a:t>
            </a:r>
            <a:r>
              <a:rPr lang="en-US" sz="2400" dirty="0" smtClean="0">
                <a:solidFill>
                  <a:srgbClr val="FFFF00"/>
                </a:solidFill>
              </a:rPr>
              <a:t> the LORD; we have waited for him, </a:t>
            </a:r>
            <a:r>
              <a:rPr lang="en-US" sz="2400" u="sng" dirty="0" smtClean="0">
                <a:solidFill>
                  <a:srgbClr val="FFFF00"/>
                </a:solidFill>
              </a:rPr>
              <a:t>we will be glad and rejoice in his salvation.</a:t>
            </a:r>
            <a:endParaRPr lang="en-US" sz="2400" dirty="0" smtClean="0">
              <a:solidFill>
                <a:srgbClr val="FFFF00"/>
              </a:solidFill>
            </a:endParaRPr>
          </a:p>
          <a:p>
            <a:pPr>
              <a:buNone/>
            </a:pPr>
            <a:r>
              <a:rPr lang="en-US" sz="2400" dirty="0" smtClean="0">
                <a:solidFill>
                  <a:srgbClr val="92D050"/>
                </a:solidFill>
              </a:rPr>
              <a:t>							(Isaiah 25:9 AKJV)</a:t>
            </a:r>
          </a:p>
          <a:p>
            <a:pPr>
              <a:buNone/>
            </a:pPr>
            <a:endParaRPr lang="en-US" sz="2400" dirty="0" smtClean="0">
              <a:solidFill>
                <a:srgbClr val="92D050"/>
              </a:solidFill>
            </a:endParaRPr>
          </a:p>
          <a:p>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73162"/>
          </a:xfrm>
        </p:spPr>
        <p:txBody>
          <a:bodyPr>
            <a:normAutofit fontScale="90000"/>
          </a:bodyPr>
          <a:lstStyle/>
          <a:p>
            <a:r>
              <a:rPr lang="en-US" sz="3600" b="1" dirty="0" smtClean="0">
                <a:solidFill>
                  <a:srgbClr val="FFC000"/>
                </a:solidFill>
              </a:rPr>
              <a:t>Why do the two groups react so differently at Christ’s Second Coming?</a:t>
            </a:r>
            <a:endParaRPr lang="en-US" sz="3600" dirty="0"/>
          </a:p>
        </p:txBody>
      </p:sp>
      <p:sp>
        <p:nvSpPr>
          <p:cNvPr id="3" name="Content Placeholder 2"/>
          <p:cNvSpPr>
            <a:spLocks noGrp="1"/>
          </p:cNvSpPr>
          <p:nvPr>
            <p:ph idx="1"/>
          </p:nvPr>
        </p:nvSpPr>
        <p:spPr>
          <a:xfrm>
            <a:off x="457200" y="1524000"/>
            <a:ext cx="8229600" cy="4953000"/>
          </a:xfrm>
        </p:spPr>
        <p:txBody>
          <a:bodyPr>
            <a:normAutofit lnSpcReduction="10000"/>
          </a:bodyPr>
          <a:lstStyle/>
          <a:p>
            <a:pPr>
              <a:buNone/>
            </a:pPr>
            <a:r>
              <a:rPr lang="en-US" sz="2400" u="sng" dirty="0" smtClean="0">
                <a:solidFill>
                  <a:srgbClr val="FF0000"/>
                </a:solidFill>
              </a:rPr>
              <a:t>I counsel you to buy of me gold tried in the fire, that you may be rich;</a:t>
            </a:r>
            <a:r>
              <a:rPr lang="en-US" sz="2400" dirty="0" smtClean="0">
                <a:solidFill>
                  <a:srgbClr val="FF0000"/>
                </a:solidFill>
              </a:rPr>
              <a:t> and white raiment, that you may be clothed, and </a:t>
            </a:r>
            <a:r>
              <a:rPr lang="en-US" sz="2400" i="1" dirty="0" smtClean="0">
                <a:solidFill>
                  <a:srgbClr val="FF0000"/>
                </a:solidFill>
              </a:rPr>
              <a:t>that </a:t>
            </a:r>
            <a:r>
              <a:rPr lang="en-US" sz="2400" dirty="0" smtClean="0">
                <a:solidFill>
                  <a:srgbClr val="FF0000"/>
                </a:solidFill>
              </a:rPr>
              <a:t>the shame of your nakedness do not appear; and anoint your eyes with eye salve, that you may see.</a:t>
            </a:r>
          </a:p>
          <a:p>
            <a:pPr>
              <a:buNone/>
            </a:pPr>
            <a:r>
              <a:rPr lang="en-US" sz="2400" dirty="0" smtClean="0">
                <a:solidFill>
                  <a:srgbClr val="92D050"/>
                </a:solidFill>
              </a:rPr>
              <a:t>						(Revelation 3:18 AKJV)</a:t>
            </a:r>
          </a:p>
          <a:p>
            <a:pPr>
              <a:buNone/>
            </a:pPr>
            <a:endParaRPr lang="en-US" sz="2400" dirty="0" smtClean="0">
              <a:solidFill>
                <a:srgbClr val="92D050"/>
              </a:solidFill>
            </a:endParaRPr>
          </a:p>
          <a:p>
            <a:pPr>
              <a:buNone/>
            </a:pPr>
            <a:r>
              <a:rPr lang="en-US" sz="2400" dirty="0" smtClean="0">
                <a:solidFill>
                  <a:srgbClr val="FFFF00"/>
                </a:solidFill>
              </a:rPr>
              <a:t>But who may abide the day of his coming? and who shall stand when he appears? </a:t>
            </a:r>
            <a:r>
              <a:rPr lang="en-US" sz="2400" u="sng" dirty="0" smtClean="0">
                <a:solidFill>
                  <a:srgbClr val="FFFF00"/>
                </a:solidFill>
              </a:rPr>
              <a:t>for he </a:t>
            </a:r>
            <a:r>
              <a:rPr lang="en-US" sz="2400" i="1" u="sng" dirty="0" smtClean="0">
                <a:solidFill>
                  <a:srgbClr val="FFFF00"/>
                </a:solidFill>
              </a:rPr>
              <a:t>is</a:t>
            </a:r>
            <a:r>
              <a:rPr lang="en-US" sz="2400" u="sng" dirty="0" smtClean="0">
                <a:solidFill>
                  <a:srgbClr val="FFFF00"/>
                </a:solidFill>
              </a:rPr>
              <a:t> like a refiner's</a:t>
            </a:r>
            <a:r>
              <a:rPr lang="en-US" sz="2400" dirty="0" smtClean="0">
                <a:solidFill>
                  <a:srgbClr val="FFFF00"/>
                </a:solidFill>
              </a:rPr>
              <a:t> </a:t>
            </a:r>
            <a:r>
              <a:rPr lang="en-US" sz="2400" u="sng" dirty="0" smtClean="0">
                <a:solidFill>
                  <a:srgbClr val="FFFF00"/>
                </a:solidFill>
              </a:rPr>
              <a:t>fire, and like fullers' soap: And he shall sit </a:t>
            </a:r>
            <a:r>
              <a:rPr lang="en-US" sz="2400" i="1" u="sng" dirty="0" smtClean="0">
                <a:solidFill>
                  <a:srgbClr val="FFFF00"/>
                </a:solidFill>
              </a:rPr>
              <a:t>as</a:t>
            </a:r>
            <a:r>
              <a:rPr lang="en-US" sz="2400" u="sng" dirty="0" smtClean="0">
                <a:solidFill>
                  <a:srgbClr val="FFFF00"/>
                </a:solidFill>
              </a:rPr>
              <a:t> a refiner and purifier of silver: and he shall purify the sons of Levi, and purge them as gold and silver,</a:t>
            </a:r>
            <a:r>
              <a:rPr lang="en-US" sz="2400" dirty="0" smtClean="0">
                <a:solidFill>
                  <a:srgbClr val="FFFF00"/>
                </a:solidFill>
              </a:rPr>
              <a:t> that they may offer to the LORD an offering in righteousness.</a:t>
            </a:r>
          </a:p>
          <a:p>
            <a:pPr>
              <a:buNone/>
            </a:pPr>
            <a:r>
              <a:rPr lang="en-US" sz="2400" dirty="0" smtClean="0">
                <a:solidFill>
                  <a:srgbClr val="92D050"/>
                </a:solidFill>
              </a:rPr>
              <a:t>						(Malachi 3:2-3 AKJV)</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endParaRPr lang="en-US" dirty="0"/>
          </a:p>
        </p:txBody>
      </p:sp>
      <p:sp>
        <p:nvSpPr>
          <p:cNvPr id="3" name="Content Placeholder 2"/>
          <p:cNvSpPr>
            <a:spLocks noGrp="1"/>
          </p:cNvSpPr>
          <p:nvPr>
            <p:ph idx="1"/>
          </p:nvPr>
        </p:nvSpPr>
        <p:spPr>
          <a:xfrm>
            <a:off x="457200" y="762000"/>
            <a:ext cx="8229600" cy="5364163"/>
          </a:xfrm>
        </p:spPr>
        <p:txBody>
          <a:bodyPr anchor="ctr"/>
          <a:lstStyle/>
          <a:p>
            <a:pPr>
              <a:buNone/>
            </a:pPr>
            <a:r>
              <a:rPr lang="en-US" dirty="0" smtClean="0">
                <a:solidFill>
                  <a:srgbClr val="FFFF00"/>
                </a:solidFill>
              </a:rPr>
              <a:t>For, behold, the day comes, </a:t>
            </a:r>
            <a:r>
              <a:rPr lang="en-US" u="sng" dirty="0" smtClean="0">
                <a:solidFill>
                  <a:srgbClr val="FFFF00"/>
                </a:solidFill>
              </a:rPr>
              <a:t>that shall burn as an oven;</a:t>
            </a:r>
            <a:r>
              <a:rPr lang="en-US" dirty="0" smtClean="0">
                <a:solidFill>
                  <a:srgbClr val="FFFF00"/>
                </a:solidFill>
              </a:rPr>
              <a:t> </a:t>
            </a:r>
            <a:r>
              <a:rPr lang="en-US" u="sng" dirty="0" smtClean="0">
                <a:solidFill>
                  <a:srgbClr val="FFFF00"/>
                </a:solidFill>
              </a:rPr>
              <a:t>and all the proud, yes, and all that do wickedly</a:t>
            </a:r>
            <a:r>
              <a:rPr lang="en-US" dirty="0" smtClean="0">
                <a:solidFill>
                  <a:srgbClr val="FFFF00"/>
                </a:solidFill>
              </a:rPr>
              <a:t>, </a:t>
            </a:r>
            <a:r>
              <a:rPr lang="en-US" u="sng" dirty="0" smtClean="0">
                <a:solidFill>
                  <a:srgbClr val="FFFF00"/>
                </a:solidFill>
              </a:rPr>
              <a:t>shall be stubble: and the day that comes shall burn them up,</a:t>
            </a:r>
            <a:r>
              <a:rPr lang="en-US" dirty="0" smtClean="0">
                <a:solidFill>
                  <a:srgbClr val="FFFF00"/>
                </a:solidFill>
              </a:rPr>
              <a:t> said the LORD of hosts, that it shall leave them neither root nor branch.</a:t>
            </a:r>
          </a:p>
          <a:p>
            <a:pPr>
              <a:buNone/>
            </a:pPr>
            <a:r>
              <a:rPr lang="en-US" dirty="0" smtClean="0">
                <a:solidFill>
                  <a:srgbClr val="92D050"/>
                </a:solidFill>
              </a:rPr>
              <a:t>						(Malachi 4:1 AKJV)</a:t>
            </a:r>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endParaRPr lang="en-US" sz="2800" dirty="0"/>
          </a:p>
        </p:txBody>
      </p:sp>
      <p:sp>
        <p:nvSpPr>
          <p:cNvPr id="3" name="Content Placeholder 2"/>
          <p:cNvSpPr>
            <a:spLocks noGrp="1"/>
          </p:cNvSpPr>
          <p:nvPr>
            <p:ph idx="1"/>
          </p:nvPr>
        </p:nvSpPr>
        <p:spPr>
          <a:xfrm>
            <a:off x="457200" y="1219200"/>
            <a:ext cx="8229600" cy="5257800"/>
          </a:xfrm>
        </p:spPr>
        <p:txBody>
          <a:bodyPr anchor="ctr"/>
          <a:lstStyle/>
          <a:p>
            <a:pPr>
              <a:buNone/>
            </a:pPr>
            <a:r>
              <a:rPr lang="en-US" sz="2800" u="sng" dirty="0" smtClean="0">
                <a:solidFill>
                  <a:srgbClr val="FF0000"/>
                </a:solidFill>
              </a:rPr>
              <a:t>For the Son of man shall come in the glory of his Father with his angels</a:t>
            </a:r>
            <a:r>
              <a:rPr lang="en-US" sz="2800" dirty="0" smtClean="0">
                <a:solidFill>
                  <a:srgbClr val="FF0000"/>
                </a:solidFill>
              </a:rPr>
              <a:t>; and then he shall reward every man according to his works.</a:t>
            </a:r>
          </a:p>
          <a:p>
            <a:pPr>
              <a:buNone/>
            </a:pPr>
            <a:r>
              <a:rPr lang="en-US" sz="2800" dirty="0" smtClean="0">
                <a:solidFill>
                  <a:srgbClr val="92D050"/>
                </a:solidFill>
              </a:rPr>
              <a:t>						(Matthew 16:27 AKJV)</a:t>
            </a:r>
          </a:p>
          <a:p>
            <a:pPr>
              <a:buNone/>
            </a:pPr>
            <a:endParaRPr lang="en-US" sz="2800" dirty="0" smtClean="0">
              <a:solidFill>
                <a:srgbClr val="92D050"/>
              </a:solidFill>
            </a:endParaRPr>
          </a:p>
          <a:p>
            <a:pPr>
              <a:buNone/>
            </a:pPr>
            <a:r>
              <a:rPr lang="en-US" sz="2800" b="1" dirty="0" smtClean="0">
                <a:solidFill>
                  <a:srgbClr val="FFC000"/>
                </a:solidFill>
              </a:rPr>
              <a:t>Two groups of human beings.  Why does God’s glory affect each group in such a contrary way?</a:t>
            </a:r>
            <a:endParaRPr lang="en-US" sz="2800" dirty="0" smtClean="0">
              <a:solidFill>
                <a:srgbClr val="FFC000"/>
              </a:solidFill>
            </a:endParaRPr>
          </a:p>
          <a:p>
            <a:pPr>
              <a:buNone/>
            </a:pPr>
            <a:endParaRPr lang="en-US" sz="2800" dirty="0" smtClean="0">
              <a:solidFill>
                <a:srgbClr val="92D050"/>
              </a:solidFill>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FFC000"/>
                </a:solidFill>
              </a:rPr>
              <a:t>MGE’s</a:t>
            </a:r>
            <a:endParaRPr lang="en-US" dirty="0"/>
          </a:p>
        </p:txBody>
      </p:sp>
      <p:sp>
        <p:nvSpPr>
          <p:cNvPr id="3" name="Content Placeholder 2"/>
          <p:cNvSpPr>
            <a:spLocks noGrp="1"/>
          </p:cNvSpPr>
          <p:nvPr>
            <p:ph idx="1"/>
          </p:nvPr>
        </p:nvSpPr>
        <p:spPr>
          <a:xfrm>
            <a:off x="457200" y="1447800"/>
            <a:ext cx="8229600" cy="5029200"/>
          </a:xfrm>
        </p:spPr>
        <p:txBody>
          <a:bodyPr>
            <a:normAutofit/>
          </a:bodyPr>
          <a:lstStyle/>
          <a:p>
            <a:pPr>
              <a:buNone/>
            </a:pPr>
            <a:r>
              <a:rPr lang="en-US" sz="2800" dirty="0" smtClean="0">
                <a:solidFill>
                  <a:srgbClr val="FFFF00"/>
                </a:solidFill>
              </a:rPr>
              <a:t>And he said to him, </a:t>
            </a:r>
            <a:r>
              <a:rPr lang="en-US" sz="2800" dirty="0" smtClean="0">
                <a:solidFill>
                  <a:srgbClr val="FF0000"/>
                </a:solidFill>
              </a:rPr>
              <a:t>Why call you me good? </a:t>
            </a:r>
            <a:r>
              <a:rPr lang="en-US" sz="2800" i="1" dirty="0" smtClean="0">
                <a:solidFill>
                  <a:srgbClr val="FF0000"/>
                </a:solidFill>
              </a:rPr>
              <a:t>there is</a:t>
            </a:r>
            <a:r>
              <a:rPr lang="en-US" sz="2800" dirty="0" smtClean="0">
                <a:solidFill>
                  <a:srgbClr val="FF0000"/>
                </a:solidFill>
              </a:rPr>
              <a:t> none good but one, </a:t>
            </a:r>
            <a:r>
              <a:rPr lang="en-US" sz="2800" i="1" dirty="0" smtClean="0">
                <a:solidFill>
                  <a:srgbClr val="FF0000"/>
                </a:solidFill>
              </a:rPr>
              <a:t>that is,</a:t>
            </a:r>
            <a:r>
              <a:rPr lang="en-US" sz="2800" dirty="0" smtClean="0">
                <a:solidFill>
                  <a:srgbClr val="FF0000"/>
                </a:solidFill>
              </a:rPr>
              <a:t> God: </a:t>
            </a:r>
            <a:r>
              <a:rPr lang="en-US" sz="2800" u="sng" dirty="0" smtClean="0">
                <a:solidFill>
                  <a:srgbClr val="FF0000"/>
                </a:solidFill>
              </a:rPr>
              <a:t>but if you will enter into life, keep the commandments.</a:t>
            </a:r>
            <a:r>
              <a:rPr lang="en-US" sz="2800" dirty="0" smtClean="0">
                <a:solidFill>
                  <a:srgbClr val="92D050"/>
                </a:solidFill>
              </a:rPr>
              <a:t>			</a:t>
            </a:r>
          </a:p>
          <a:p>
            <a:pPr>
              <a:buNone/>
            </a:pPr>
            <a:r>
              <a:rPr lang="en-US" sz="2800" dirty="0" smtClean="0">
                <a:solidFill>
                  <a:srgbClr val="92D050"/>
                </a:solidFill>
              </a:rPr>
              <a:t>						(Matthew 19:17 AKJV)</a:t>
            </a:r>
          </a:p>
          <a:p>
            <a:pPr>
              <a:buNone/>
            </a:pPr>
            <a:endParaRPr lang="en-US" sz="2800" dirty="0" smtClean="0">
              <a:solidFill>
                <a:srgbClr val="92D050"/>
              </a:solidFill>
            </a:endParaRPr>
          </a:p>
          <a:p>
            <a:pPr>
              <a:buNone/>
            </a:pPr>
            <a:r>
              <a:rPr lang="en-US" sz="2800" u="sng" dirty="0" smtClean="0">
                <a:solidFill>
                  <a:srgbClr val="FF0000"/>
                </a:solidFill>
              </a:rPr>
              <a:t>And I will give to you the keys of the kingdom of heaven: and whatever you shall bind on earth shall be bound in heaven: and whatever you shall loose on earth shall be loosed in heaven</a:t>
            </a:r>
            <a:r>
              <a:rPr lang="en-US" sz="2800" dirty="0" smtClean="0">
                <a:solidFill>
                  <a:srgbClr val="FF0000"/>
                </a:solidFill>
              </a:rPr>
              <a:t>.</a:t>
            </a:r>
          </a:p>
          <a:p>
            <a:pPr>
              <a:buNone/>
            </a:pPr>
            <a:r>
              <a:rPr lang="en-US" sz="2800" dirty="0" smtClean="0">
                <a:solidFill>
                  <a:srgbClr val="92D050"/>
                </a:solidFill>
              </a:rPr>
              <a:t>						(Matthew 16:19 AKJV)</a:t>
            </a:r>
          </a:p>
          <a:p>
            <a:pPr>
              <a:buNone/>
            </a:pPr>
            <a:endParaRPr lang="en-US" sz="2800" dirty="0">
              <a:solidFill>
                <a:srgbClr val="92D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normAutofit/>
          </a:bodyPr>
          <a:lstStyle/>
          <a:p>
            <a:r>
              <a:rPr lang="en-US" sz="3600" dirty="0" smtClean="0">
                <a:solidFill>
                  <a:srgbClr val="FFC000"/>
                </a:solidFill>
              </a:rPr>
              <a:t>REVIEW</a:t>
            </a:r>
            <a:endParaRPr lang="en-US" sz="3600" dirty="0"/>
          </a:p>
        </p:txBody>
      </p:sp>
      <p:sp>
        <p:nvSpPr>
          <p:cNvPr id="3" name="Content Placeholder 2"/>
          <p:cNvSpPr>
            <a:spLocks noGrp="1"/>
          </p:cNvSpPr>
          <p:nvPr>
            <p:ph idx="1"/>
          </p:nvPr>
        </p:nvSpPr>
        <p:spPr>
          <a:xfrm>
            <a:off x="457200" y="1143000"/>
            <a:ext cx="8229600" cy="5334000"/>
          </a:xfrm>
        </p:spPr>
        <p:txBody>
          <a:bodyPr anchor="t">
            <a:normAutofit/>
          </a:bodyPr>
          <a:lstStyle/>
          <a:p>
            <a:pPr>
              <a:buNone/>
            </a:pPr>
            <a:r>
              <a:rPr lang="en-US" sz="2000" u="sng" dirty="0" smtClean="0">
                <a:solidFill>
                  <a:srgbClr val="FFFF00"/>
                </a:solidFill>
              </a:rPr>
              <a:t>Grace </a:t>
            </a:r>
            <a:r>
              <a:rPr lang="en-US" sz="2000" dirty="0" smtClean="0">
                <a:solidFill>
                  <a:srgbClr val="FFFF00"/>
                </a:solidFill>
              </a:rPr>
              <a:t>is the part that God plays in editing and rewriting our code to eliminate any traces of the Devil’s handiwork, and in so doing making us impervious to the Devil’s advances (temptations).</a:t>
            </a:r>
          </a:p>
          <a:p>
            <a:pPr>
              <a:buNone/>
            </a:pPr>
            <a:endParaRPr lang="en-US" sz="2400" dirty="0" smtClean="0">
              <a:solidFill>
                <a:srgbClr val="FFFF00"/>
              </a:solidFill>
            </a:endParaRPr>
          </a:p>
          <a:p>
            <a:pPr>
              <a:buNone/>
            </a:pPr>
            <a:r>
              <a:rPr lang="en-US" sz="2000" u="sng" dirty="0" smtClean="0">
                <a:solidFill>
                  <a:srgbClr val="FFFF00"/>
                </a:solidFill>
              </a:rPr>
              <a:t>Faith</a:t>
            </a:r>
            <a:r>
              <a:rPr lang="en-US" sz="2000" dirty="0" smtClean="0">
                <a:solidFill>
                  <a:srgbClr val="FFFF00"/>
                </a:solidFill>
              </a:rPr>
              <a:t> is the part that we must play to allow God full access to our information system so that He can institute Grace on our behalf.</a:t>
            </a:r>
          </a:p>
          <a:p>
            <a:pPr>
              <a:buNone/>
            </a:pPr>
            <a:endParaRPr lang="en-US" sz="2000" dirty="0" smtClean="0">
              <a:solidFill>
                <a:srgbClr val="FFFF00"/>
              </a:solidFill>
            </a:endParaRPr>
          </a:p>
          <a:p>
            <a:pPr>
              <a:buNone/>
            </a:pPr>
            <a:r>
              <a:rPr lang="en-US" sz="2000" u="sng" dirty="0" smtClean="0">
                <a:solidFill>
                  <a:srgbClr val="FFFF00"/>
                </a:solidFill>
              </a:rPr>
              <a:t>Sanctification </a:t>
            </a:r>
            <a:r>
              <a:rPr lang="en-US" sz="2000" dirty="0" smtClean="0">
                <a:solidFill>
                  <a:srgbClr val="FFFF00"/>
                </a:solidFill>
              </a:rPr>
              <a:t>is the final result of Grace and Faith working together in an individual to remove any of the Devil’s code and replace the original information which had been lost.</a:t>
            </a:r>
          </a:p>
          <a:p>
            <a:pPr>
              <a:buNone/>
            </a:pPr>
            <a:endParaRPr lang="en-US" sz="2000" dirty="0" smtClean="0">
              <a:solidFill>
                <a:srgbClr val="FFFF00"/>
              </a:solidFill>
            </a:endParaRPr>
          </a:p>
          <a:p>
            <a:pPr>
              <a:buNone/>
            </a:pPr>
            <a:r>
              <a:rPr lang="en-US" sz="2000" u="sng" dirty="0" smtClean="0">
                <a:solidFill>
                  <a:srgbClr val="FFFF00"/>
                </a:solidFill>
              </a:rPr>
              <a:t>Justification</a:t>
            </a:r>
            <a:r>
              <a:rPr lang="en-US" sz="2000" dirty="0" smtClean="0">
                <a:solidFill>
                  <a:srgbClr val="FFFF00"/>
                </a:solidFill>
              </a:rPr>
              <a:t> says that we are “fit” for heaven, because we have been sanctified.  God is “just” in welcoming us into His heavenly courts because our genome is perfectly compatible with life there—therefore we belong there!</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038600"/>
            <a:ext cx="8458200" cy="2667000"/>
          </a:xfrm>
        </p:spPr>
        <p:txBody>
          <a:bodyPr>
            <a:normAutofit/>
          </a:bodyPr>
          <a:lstStyle/>
          <a:p>
            <a:r>
              <a:rPr lang="en-US" sz="2800" b="1" dirty="0" smtClean="0">
                <a:solidFill>
                  <a:srgbClr val="FFC000"/>
                </a:solidFill>
              </a:rPr>
              <a:t>Note, everyone referred to in this text fully ascribes to:</a:t>
            </a:r>
            <a:r>
              <a:rPr lang="en-US" sz="2800" dirty="0" smtClean="0">
                <a:solidFill>
                  <a:srgbClr val="FFC000"/>
                </a:solidFill>
              </a:rPr>
              <a:t/>
            </a:r>
            <a:br>
              <a:rPr lang="en-US" sz="2800" dirty="0" smtClean="0">
                <a:solidFill>
                  <a:srgbClr val="FFC000"/>
                </a:solidFill>
              </a:rPr>
            </a:br>
            <a:r>
              <a:rPr lang="en-US" sz="2800" b="1" dirty="0" smtClean="0">
                <a:solidFill>
                  <a:srgbClr val="FFC000"/>
                </a:solidFill>
              </a:rPr>
              <a:t>Loving God</a:t>
            </a:r>
            <a:r>
              <a:rPr lang="en-US" sz="2800" dirty="0" smtClean="0">
                <a:solidFill>
                  <a:srgbClr val="FFC000"/>
                </a:solidFill>
              </a:rPr>
              <a:t/>
            </a:r>
            <a:br>
              <a:rPr lang="en-US" sz="2800" dirty="0" smtClean="0">
                <a:solidFill>
                  <a:srgbClr val="FFC000"/>
                </a:solidFill>
              </a:rPr>
            </a:br>
            <a:r>
              <a:rPr lang="en-US" sz="2800" b="1" dirty="0" smtClean="0">
                <a:solidFill>
                  <a:srgbClr val="FFC000"/>
                </a:solidFill>
              </a:rPr>
              <a:t>Doing good works</a:t>
            </a:r>
            <a:r>
              <a:rPr lang="en-US" sz="2800" dirty="0" smtClean="0">
                <a:solidFill>
                  <a:srgbClr val="FFC000"/>
                </a:solidFill>
              </a:rPr>
              <a:t/>
            </a:r>
            <a:br>
              <a:rPr lang="en-US" sz="2800" dirty="0" smtClean="0">
                <a:solidFill>
                  <a:srgbClr val="FFC000"/>
                </a:solidFill>
              </a:rPr>
            </a:br>
            <a:r>
              <a:rPr lang="en-US" sz="2800" b="1" dirty="0" smtClean="0">
                <a:solidFill>
                  <a:srgbClr val="FFC000"/>
                </a:solidFill>
              </a:rPr>
              <a:t>Asking for forgiveness</a:t>
            </a:r>
            <a:endParaRPr lang="en-US" sz="2800" dirty="0"/>
          </a:p>
        </p:txBody>
      </p:sp>
      <p:sp>
        <p:nvSpPr>
          <p:cNvPr id="3" name="Content Placeholder 2"/>
          <p:cNvSpPr>
            <a:spLocks noGrp="1"/>
          </p:cNvSpPr>
          <p:nvPr>
            <p:ph idx="1"/>
          </p:nvPr>
        </p:nvSpPr>
        <p:spPr>
          <a:xfrm>
            <a:off x="457200" y="381001"/>
            <a:ext cx="8229600" cy="3733799"/>
          </a:xfrm>
        </p:spPr>
        <p:txBody>
          <a:bodyPr>
            <a:normAutofit/>
          </a:bodyPr>
          <a:lstStyle/>
          <a:p>
            <a:pPr>
              <a:buNone/>
            </a:pPr>
            <a:r>
              <a:rPr lang="en-US" sz="2400" dirty="0" smtClean="0">
                <a:solidFill>
                  <a:srgbClr val="FF0000"/>
                </a:solidFill>
              </a:rPr>
              <a:t>Not every one that said to me, Lord, Lord, shall enter into the kingdom of heaven; but he that does the will of my Father which is in heaven.</a:t>
            </a:r>
          </a:p>
          <a:p>
            <a:pPr>
              <a:buNone/>
            </a:pPr>
            <a:r>
              <a:rPr lang="en-US" sz="2400" dirty="0" smtClean="0">
                <a:solidFill>
                  <a:srgbClr val="FF0000"/>
                </a:solidFill>
              </a:rPr>
              <a:t>Many will say to me in that day, Lord, Lord, have we not prophesied in your name? and in your name have cast out devils? and in your name done many wonderful works?</a:t>
            </a:r>
          </a:p>
          <a:p>
            <a:pPr>
              <a:buNone/>
            </a:pPr>
            <a:r>
              <a:rPr lang="en-US" sz="2400" u="sng" dirty="0" smtClean="0">
                <a:solidFill>
                  <a:srgbClr val="FF0000"/>
                </a:solidFill>
              </a:rPr>
              <a:t>And then will I profess to them, I never knew you: depart from me, you that work iniquity.</a:t>
            </a:r>
            <a:r>
              <a:rPr lang="en-US" sz="2400" dirty="0" smtClean="0">
                <a:solidFill>
                  <a:srgbClr val="FF0000"/>
                </a:solidFill>
              </a:rPr>
              <a:t> </a:t>
            </a:r>
          </a:p>
          <a:p>
            <a:pPr>
              <a:buNone/>
            </a:pPr>
            <a:r>
              <a:rPr lang="en-US" sz="2400" dirty="0" smtClean="0">
                <a:solidFill>
                  <a:srgbClr val="92D050"/>
                </a:solidFill>
              </a:rPr>
              <a:t>						(Matthew 7:21-23 AKJV)</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a:normAutofit/>
          </a:bodyPr>
          <a:lstStyle/>
          <a:p>
            <a:r>
              <a:rPr lang="en-US" sz="3600" b="1" dirty="0" smtClean="0">
                <a:solidFill>
                  <a:srgbClr val="FFC000"/>
                </a:solidFill>
              </a:rPr>
              <a:t>What could Christ mean when He says, “I never knew you”?</a:t>
            </a:r>
            <a:endParaRPr lang="en-US" dirty="0">
              <a:solidFill>
                <a:srgbClr val="FFC000"/>
              </a:solidFill>
            </a:endParaRPr>
          </a:p>
        </p:txBody>
      </p:sp>
      <p:sp>
        <p:nvSpPr>
          <p:cNvPr id="3" name="Content Placeholder 2"/>
          <p:cNvSpPr>
            <a:spLocks noGrp="1"/>
          </p:cNvSpPr>
          <p:nvPr>
            <p:ph idx="1"/>
          </p:nvPr>
        </p:nvSpPr>
        <p:spPr>
          <a:xfrm>
            <a:off x="457200" y="1600200"/>
            <a:ext cx="8229600" cy="4800600"/>
          </a:xfrm>
        </p:spPr>
        <p:txBody>
          <a:bodyPr/>
          <a:lstStyle/>
          <a:p>
            <a:pPr>
              <a:buNone/>
            </a:pPr>
            <a:r>
              <a:rPr lang="en-US" sz="2800" u="sng" dirty="0" smtClean="0">
                <a:solidFill>
                  <a:srgbClr val="FFFF00"/>
                </a:solidFill>
              </a:rPr>
              <a:t>And hereby we do know that we know him, if we keep his commandments.</a:t>
            </a:r>
            <a:r>
              <a:rPr lang="en-US" sz="2800" dirty="0" smtClean="0">
                <a:solidFill>
                  <a:srgbClr val="FFFF00"/>
                </a:solidFill>
              </a:rPr>
              <a:t>  </a:t>
            </a:r>
            <a:r>
              <a:rPr lang="en-US" sz="2800" u="sng" dirty="0" smtClean="0">
                <a:solidFill>
                  <a:srgbClr val="FFFF00"/>
                </a:solidFill>
              </a:rPr>
              <a:t>He that said, I know him, and keeps not his commandments, is a liar, and the truth is not in him.</a:t>
            </a:r>
            <a:r>
              <a:rPr lang="en-US" sz="2800" dirty="0" smtClean="0">
                <a:solidFill>
                  <a:srgbClr val="FFFF00"/>
                </a:solidFill>
              </a:rPr>
              <a:t> </a:t>
            </a:r>
          </a:p>
          <a:p>
            <a:pPr>
              <a:buNone/>
            </a:pPr>
            <a:r>
              <a:rPr lang="en-US" sz="2800" dirty="0" smtClean="0">
                <a:solidFill>
                  <a:srgbClr val="92D050"/>
                </a:solidFill>
              </a:rPr>
              <a:t>						(1 John 2:3-4 AKJV)</a:t>
            </a:r>
          </a:p>
          <a:p>
            <a:pPr>
              <a:buNone/>
            </a:pPr>
            <a:endParaRPr lang="en-US" sz="2800" dirty="0" smtClean="0">
              <a:solidFill>
                <a:srgbClr val="92D050"/>
              </a:solidFill>
            </a:endParaRPr>
          </a:p>
          <a:p>
            <a:pPr>
              <a:buNone/>
            </a:pPr>
            <a:r>
              <a:rPr lang="en-US" sz="2800" dirty="0" smtClean="0">
                <a:solidFill>
                  <a:srgbClr val="FFFF00"/>
                </a:solidFill>
              </a:rPr>
              <a:t>And he said to him, </a:t>
            </a:r>
            <a:r>
              <a:rPr lang="en-US" sz="2800" dirty="0" smtClean="0">
                <a:solidFill>
                  <a:srgbClr val="FF0000"/>
                </a:solidFill>
              </a:rPr>
              <a:t>Why call you me good? there is none good but one, that is, God: </a:t>
            </a:r>
            <a:r>
              <a:rPr lang="en-US" sz="2800" u="sng" dirty="0" smtClean="0">
                <a:solidFill>
                  <a:srgbClr val="FF0000"/>
                </a:solidFill>
              </a:rPr>
              <a:t>but if you will enter into life, keep the commandments.</a:t>
            </a:r>
            <a:r>
              <a:rPr lang="en-US" sz="2800" dirty="0" smtClean="0">
                <a:solidFill>
                  <a:srgbClr val="FF0000"/>
                </a:solidFill>
              </a:rPr>
              <a:t> </a:t>
            </a:r>
          </a:p>
          <a:p>
            <a:pPr>
              <a:buNone/>
            </a:pPr>
            <a:r>
              <a:rPr lang="en-US" sz="2800" dirty="0" smtClean="0">
                <a:solidFill>
                  <a:srgbClr val="92D050"/>
                </a:solidFill>
              </a:rPr>
              <a:t>						(Matthew 19:17 AKJV)</a:t>
            </a:r>
          </a:p>
          <a:p>
            <a:pPr>
              <a:buNone/>
            </a:pPr>
            <a:endParaRPr lang="en-US" sz="2800" dirty="0" smtClean="0">
              <a:solidFill>
                <a:srgbClr val="92D050"/>
              </a:solidFill>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FFC000"/>
                </a:solidFill>
              </a:rPr>
              <a:t>How do we “keep His commandments”?</a:t>
            </a:r>
            <a:endParaRPr lang="en-US" dirty="0"/>
          </a:p>
        </p:txBody>
      </p:sp>
      <p:sp>
        <p:nvSpPr>
          <p:cNvPr id="3" name="Content Placeholder 2"/>
          <p:cNvSpPr>
            <a:spLocks noGrp="1"/>
          </p:cNvSpPr>
          <p:nvPr>
            <p:ph idx="1"/>
          </p:nvPr>
        </p:nvSpPr>
        <p:spPr/>
        <p:txBody>
          <a:bodyPr anchor="ctr"/>
          <a:lstStyle/>
          <a:p>
            <a:pPr>
              <a:buNone/>
            </a:pPr>
            <a:r>
              <a:rPr lang="en-US" dirty="0" smtClean="0">
                <a:solidFill>
                  <a:srgbClr val="FFFF00"/>
                </a:solidFill>
              </a:rPr>
              <a:t>Whoever is born of God does not commit sin; </a:t>
            </a:r>
            <a:r>
              <a:rPr lang="en-US" u="sng" dirty="0" smtClean="0">
                <a:solidFill>
                  <a:srgbClr val="FFFF00"/>
                </a:solidFill>
              </a:rPr>
              <a:t>for his seed remains in him: and he cannot sin,</a:t>
            </a:r>
            <a:r>
              <a:rPr lang="en-US" dirty="0" smtClean="0">
                <a:solidFill>
                  <a:srgbClr val="FFFF00"/>
                </a:solidFill>
              </a:rPr>
              <a:t> </a:t>
            </a:r>
            <a:r>
              <a:rPr lang="en-US" u="sng" dirty="0" smtClean="0">
                <a:solidFill>
                  <a:srgbClr val="FFFF00"/>
                </a:solidFill>
              </a:rPr>
              <a:t>because he is born of God.</a:t>
            </a:r>
            <a:r>
              <a:rPr lang="en-US" dirty="0" smtClean="0">
                <a:solidFill>
                  <a:srgbClr val="FFFF00"/>
                </a:solidFill>
              </a:rPr>
              <a:t> </a:t>
            </a:r>
          </a:p>
          <a:p>
            <a:pPr>
              <a:buNone/>
            </a:pPr>
            <a:r>
              <a:rPr lang="en-US" dirty="0" smtClean="0">
                <a:solidFill>
                  <a:srgbClr val="92D050"/>
                </a:solidFill>
              </a:rPr>
              <a:t>						(1 John 3:9 AKJV)</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FFC000"/>
                </a:solidFill>
              </a:rPr>
              <a:t>What happens to those who do not “keep His commandments”?</a:t>
            </a:r>
            <a:endParaRPr lang="en-US" sz="3200" dirty="0">
              <a:solidFill>
                <a:srgbClr val="FFC000"/>
              </a:solidFill>
            </a:endParaRPr>
          </a:p>
        </p:txBody>
      </p:sp>
      <p:sp>
        <p:nvSpPr>
          <p:cNvPr id="3" name="Content Placeholder 2"/>
          <p:cNvSpPr>
            <a:spLocks noGrp="1"/>
          </p:cNvSpPr>
          <p:nvPr>
            <p:ph idx="1"/>
          </p:nvPr>
        </p:nvSpPr>
        <p:spPr/>
        <p:txBody>
          <a:bodyPr>
            <a:normAutofit/>
          </a:bodyPr>
          <a:lstStyle/>
          <a:p>
            <a:pPr>
              <a:buNone/>
            </a:pPr>
            <a:r>
              <a:rPr lang="en-US" sz="2400" u="sng" dirty="0" smtClean="0">
                <a:solidFill>
                  <a:srgbClr val="FF0000"/>
                </a:solidFill>
              </a:rPr>
              <a:t>You are of your father the devil, and the lusts of your father you will do</a:t>
            </a:r>
            <a:r>
              <a:rPr lang="en-US" sz="2400" dirty="0" smtClean="0">
                <a:solidFill>
                  <a:srgbClr val="FF0000"/>
                </a:solidFill>
              </a:rPr>
              <a:t>. He was a murderer from the beginning, and stayed not in the truth, because there is no truth in him. When he speaks a lie, he speaks of his own: for he is a liar, and the father of it. </a:t>
            </a:r>
          </a:p>
          <a:p>
            <a:pPr>
              <a:buNone/>
            </a:pPr>
            <a:r>
              <a:rPr lang="en-US" sz="2400" dirty="0" smtClean="0">
                <a:solidFill>
                  <a:srgbClr val="92D050"/>
                </a:solidFill>
              </a:rPr>
              <a:t>							(John 8:44 AKJV)</a:t>
            </a:r>
          </a:p>
          <a:p>
            <a:pPr>
              <a:buNone/>
            </a:pPr>
            <a:endParaRPr lang="en-US" sz="2400" dirty="0" smtClean="0">
              <a:solidFill>
                <a:srgbClr val="92D050"/>
              </a:solidFill>
            </a:endParaRPr>
          </a:p>
          <a:p>
            <a:pPr>
              <a:buNone/>
            </a:pPr>
            <a:r>
              <a:rPr lang="en-US" sz="2400" dirty="0" smtClean="0">
                <a:solidFill>
                  <a:srgbClr val="FFFF00"/>
                </a:solidFill>
              </a:rPr>
              <a:t>And then they will come to their senses and escape from the trap of the Devil, </a:t>
            </a:r>
            <a:r>
              <a:rPr lang="en-US" sz="2400" u="sng" dirty="0" smtClean="0">
                <a:solidFill>
                  <a:srgbClr val="FFFF00"/>
                </a:solidFill>
              </a:rPr>
              <a:t>who had caught them and made them obey his will. </a:t>
            </a:r>
            <a:endParaRPr lang="en-US" sz="2400" dirty="0" smtClean="0">
              <a:solidFill>
                <a:srgbClr val="FFFF00"/>
              </a:solidFill>
            </a:endParaRPr>
          </a:p>
          <a:p>
            <a:pPr>
              <a:buNone/>
            </a:pPr>
            <a:r>
              <a:rPr lang="en-US" sz="2400" dirty="0" smtClean="0">
                <a:solidFill>
                  <a:srgbClr val="92D050"/>
                </a:solidFill>
              </a:rPr>
              <a:t>						(2 Timothy 2:26 GNB)</a:t>
            </a:r>
          </a:p>
          <a:p>
            <a:pPr>
              <a:buNone/>
            </a:pPr>
            <a:endParaRPr lang="en-US" sz="2400" dirty="0" smtClean="0">
              <a:solidFill>
                <a:srgbClr val="92D050"/>
              </a:solidFill>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143000"/>
          </a:xfrm>
        </p:spPr>
        <p:txBody>
          <a:bodyPr>
            <a:normAutofit/>
          </a:bodyPr>
          <a:lstStyle/>
          <a:p>
            <a:endParaRPr lang="en-US" dirty="0">
              <a:solidFill>
                <a:srgbClr val="002060"/>
              </a:solidFill>
            </a:endParaRPr>
          </a:p>
        </p:txBody>
      </p:sp>
      <p:sp>
        <p:nvSpPr>
          <p:cNvPr id="3" name="Content Placeholder 2"/>
          <p:cNvSpPr>
            <a:spLocks noGrp="1"/>
          </p:cNvSpPr>
          <p:nvPr>
            <p:ph idx="1"/>
          </p:nvPr>
        </p:nvSpPr>
        <p:spPr>
          <a:xfrm>
            <a:off x="457200" y="2743200"/>
            <a:ext cx="8229600" cy="3581400"/>
          </a:xfrm>
        </p:spPr>
        <p:txBody>
          <a:bodyPr>
            <a:normAutofit/>
          </a:bodyPr>
          <a:lstStyle/>
          <a:p>
            <a:pPr>
              <a:buNone/>
            </a:pPr>
            <a:r>
              <a:rPr lang="en-US" sz="3600" b="1" dirty="0" smtClean="0">
                <a:solidFill>
                  <a:srgbClr val="FFFF00"/>
                </a:solidFill>
              </a:rPr>
              <a:t>MGE’s epitomize information bits in an information universe.  We </a:t>
            </a:r>
            <a:r>
              <a:rPr lang="en-US" sz="3600" b="1" dirty="0" smtClean="0">
                <a:solidFill>
                  <a:srgbClr val="FFFF00"/>
                </a:solidFill>
              </a:rPr>
              <a:t>have come full circle -  Again it is </a:t>
            </a:r>
            <a:r>
              <a:rPr lang="en-US" sz="3600" b="1" u="sng" dirty="0" smtClean="0">
                <a:solidFill>
                  <a:srgbClr val="FFFF00"/>
                </a:solidFill>
              </a:rPr>
              <a:t>Information</a:t>
            </a:r>
            <a:r>
              <a:rPr lang="en-US" sz="3600" b="1" u="sng" dirty="0" smtClean="0">
                <a:solidFill>
                  <a:srgbClr val="FFFF00"/>
                </a:solidFill>
              </a:rPr>
              <a:t>!</a:t>
            </a:r>
            <a:endParaRPr lang="en-US" sz="3600" dirty="0" smtClean="0">
              <a:solidFill>
                <a:srgbClr val="FFFF00"/>
              </a:solidFill>
            </a:endParaRPr>
          </a:p>
          <a:p>
            <a:endParaRPr lang="en-US" sz="24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a:normAutofit fontScale="90000"/>
          </a:bodyPr>
          <a:lstStyle/>
          <a:p>
            <a:r>
              <a:rPr lang="en-US" b="1" dirty="0" smtClean="0">
                <a:solidFill>
                  <a:srgbClr val="FFC000"/>
                </a:solidFill>
              </a:rPr>
              <a:t>WHAT WILL HAPPEN TO THE MGE’s?</a:t>
            </a:r>
            <a:endParaRPr lang="en-US" dirty="0">
              <a:solidFill>
                <a:srgbClr val="FFC000"/>
              </a:solidFill>
            </a:endParaRPr>
          </a:p>
        </p:txBody>
      </p:sp>
      <p:sp>
        <p:nvSpPr>
          <p:cNvPr id="3" name="Content Placeholder 2"/>
          <p:cNvSpPr>
            <a:spLocks noGrp="1"/>
          </p:cNvSpPr>
          <p:nvPr>
            <p:ph idx="1"/>
          </p:nvPr>
        </p:nvSpPr>
        <p:spPr>
          <a:xfrm>
            <a:off x="304800" y="1600200"/>
            <a:ext cx="8534400" cy="4953000"/>
          </a:xfrm>
        </p:spPr>
        <p:txBody>
          <a:bodyPr>
            <a:normAutofit/>
          </a:bodyPr>
          <a:lstStyle/>
          <a:p>
            <a:pPr>
              <a:buNone/>
            </a:pPr>
            <a:r>
              <a:rPr lang="en-US" sz="2400" u="sng" dirty="0" smtClean="0">
                <a:solidFill>
                  <a:srgbClr val="FFFF00"/>
                </a:solidFill>
              </a:rPr>
              <a:t>Surely wickedness burns like a fire;</a:t>
            </a:r>
            <a:r>
              <a:rPr lang="en-US" sz="2400" dirty="0" smtClean="0">
                <a:solidFill>
                  <a:srgbClr val="FFFF00"/>
                </a:solidFill>
              </a:rPr>
              <a:t> it consumes briers and thorns, it sets the forest thickets ablaze, so that it rolls upward in a column of smoke. </a:t>
            </a:r>
          </a:p>
          <a:p>
            <a:pPr>
              <a:buNone/>
            </a:pPr>
            <a:r>
              <a:rPr lang="en-US" sz="2400" dirty="0" smtClean="0">
                <a:solidFill>
                  <a:srgbClr val="FFFF00"/>
                </a:solidFill>
              </a:rPr>
              <a:t>By the wrath of the LORD Almighty the land will be scorched </a:t>
            </a:r>
            <a:r>
              <a:rPr lang="en-US" sz="2400" u="sng" dirty="0" smtClean="0">
                <a:solidFill>
                  <a:srgbClr val="FFFF00"/>
                </a:solidFill>
              </a:rPr>
              <a:t>and the people will be fuel for the fire;</a:t>
            </a:r>
            <a:r>
              <a:rPr lang="en-US" sz="2400" dirty="0" smtClean="0">
                <a:solidFill>
                  <a:srgbClr val="FFFF00"/>
                </a:solidFill>
              </a:rPr>
              <a:t> no one will spare his brother. </a:t>
            </a:r>
          </a:p>
          <a:p>
            <a:pPr>
              <a:buNone/>
            </a:pPr>
            <a:r>
              <a:rPr lang="en-US" sz="2400" dirty="0" smtClean="0">
                <a:solidFill>
                  <a:srgbClr val="92D050"/>
                </a:solidFill>
              </a:rPr>
              <a:t>							(Isaiah 9:18-19 NIV)</a:t>
            </a:r>
          </a:p>
          <a:p>
            <a:pPr>
              <a:buNone/>
            </a:pPr>
            <a:endParaRPr lang="en-US" sz="2000" dirty="0" smtClean="0">
              <a:solidFill>
                <a:srgbClr val="92D050"/>
              </a:solidFill>
            </a:endParaRPr>
          </a:p>
          <a:p>
            <a:pPr>
              <a:buNone/>
            </a:pPr>
            <a:r>
              <a:rPr lang="en-US" sz="2400" dirty="0" smtClean="0">
                <a:solidFill>
                  <a:srgbClr val="FFFF00"/>
                </a:solidFill>
              </a:rPr>
              <a:t>Terror will seize them, pain and anguish will grip them; they will writhe like a woman in labor.  They will look aghast at each other, </a:t>
            </a:r>
            <a:r>
              <a:rPr lang="en-US" sz="2400" u="sng" dirty="0" smtClean="0">
                <a:solidFill>
                  <a:srgbClr val="FFFF00"/>
                </a:solidFill>
              </a:rPr>
              <a:t>their faces aflame. </a:t>
            </a:r>
            <a:r>
              <a:rPr lang="en-US" sz="2400" dirty="0" smtClean="0">
                <a:solidFill>
                  <a:srgbClr val="FFFF00"/>
                </a:solidFill>
              </a:rPr>
              <a:t> </a:t>
            </a:r>
          </a:p>
          <a:p>
            <a:pPr>
              <a:buNone/>
            </a:pPr>
            <a:r>
              <a:rPr lang="en-US" sz="2400" dirty="0" smtClean="0">
                <a:solidFill>
                  <a:srgbClr val="92D050"/>
                </a:solidFill>
              </a:rPr>
              <a:t>							(Isaiah 13:8 NIV)</a:t>
            </a:r>
          </a:p>
          <a:p>
            <a:pPr>
              <a:buNone/>
            </a:pPr>
            <a:endParaRPr lang="en-US" sz="2000" dirty="0" smtClean="0">
              <a:solidFill>
                <a:srgbClr val="92D050"/>
              </a:solidFill>
            </a:endParaRPr>
          </a:p>
          <a:p>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2392362"/>
          </a:xfrm>
        </p:spPr>
        <p:txBody>
          <a:bodyPr>
            <a:normAutofit/>
          </a:bodyPr>
          <a:lstStyle/>
          <a:p>
            <a:r>
              <a:rPr lang="en-US" sz="4000" b="1" dirty="0" smtClean="0">
                <a:solidFill>
                  <a:srgbClr val="FFC000"/>
                </a:solidFill>
              </a:rPr>
              <a:t>Why do the people burn who do not “know” God?</a:t>
            </a:r>
            <a:endParaRPr lang="en-US" sz="4000" dirty="0">
              <a:solidFill>
                <a:srgbClr val="FFC000"/>
              </a:solidFill>
            </a:endParaRPr>
          </a:p>
        </p:txBody>
      </p:sp>
      <p:sp>
        <p:nvSpPr>
          <p:cNvPr id="3" name="Content Placeholder 2"/>
          <p:cNvSpPr>
            <a:spLocks noGrp="1"/>
          </p:cNvSpPr>
          <p:nvPr>
            <p:ph idx="1"/>
          </p:nvPr>
        </p:nvSpPr>
        <p:spPr>
          <a:xfrm>
            <a:off x="457200" y="2971800"/>
            <a:ext cx="8229600" cy="3154363"/>
          </a:xfrm>
        </p:spPr>
        <p:txBody>
          <a:bodyPr/>
          <a:lstStyle/>
          <a:p>
            <a:pPr>
              <a:buNone/>
            </a:pPr>
            <a:endParaRPr lang="en-US" b="1" dirty="0" smtClean="0">
              <a:solidFill>
                <a:srgbClr val="FFFF00"/>
              </a:solidFill>
            </a:endParaRPr>
          </a:p>
          <a:p>
            <a:pPr>
              <a:buNone/>
            </a:pPr>
            <a:endParaRPr lang="en-US" b="1" dirty="0" smtClean="0">
              <a:solidFill>
                <a:srgbClr val="FFFF00"/>
              </a:solidFill>
            </a:endParaRPr>
          </a:p>
          <a:p>
            <a:pPr algn="ctr">
              <a:buNone/>
            </a:pPr>
            <a:r>
              <a:rPr lang="en-US" sz="3600" b="1" dirty="0" smtClean="0">
                <a:solidFill>
                  <a:srgbClr val="FFFF00"/>
                </a:solidFill>
              </a:rPr>
              <a:t>Answer:  Information Theory</a:t>
            </a:r>
            <a:endParaRPr lang="en-US" sz="3600" dirty="0" smtClean="0">
              <a:solidFill>
                <a:srgbClr val="FFFF00"/>
              </a:solidFill>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solidFill>
                  <a:srgbClr val="FFFF00"/>
                </a:solidFill>
              </a:rPr>
              <a:t>BBC: Order &amp; Disorder</a:t>
            </a:r>
            <a:endParaRPr lang="en-US" dirty="0">
              <a:solidFill>
                <a:srgbClr val="FFFF00"/>
              </a:solidFill>
            </a:endParaRPr>
          </a:p>
        </p:txBody>
      </p:sp>
      <p:pic>
        <p:nvPicPr>
          <p:cNvPr id="4" name="Info &amp; Energy ws.wmv">
            <a:hlinkClick r:id="" action="ppaction://media"/>
          </p:cNvPr>
          <p:cNvPicPr>
            <a:picLocks noGrp="1" noRot="1" noChangeAspect="1"/>
          </p:cNvPicPr>
          <p:nvPr>
            <p:ph idx="1"/>
            <a:videoFile r:link="rId1"/>
          </p:nvPr>
        </p:nvPicPr>
        <p:blipFill>
          <a:blip r:embed="rId3" cstate="print"/>
          <a:stretch>
            <a:fillRect/>
          </a:stretch>
        </p:blipFill>
        <p:spPr>
          <a:xfrm>
            <a:off x="0" y="1066800"/>
            <a:ext cx="9144000" cy="550681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fullScrn="1">
              <p:cMediaNode vol="80000">
                <p:cTn id="7" fill="remove"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Snagit_PPT134" descr="PPT134.png"/>
          <p:cNvPicPr>
            <a:picLocks noGrp="1" noChangeAspect="1"/>
          </p:cNvPicPr>
          <p:nvPr>
            <p:ph idx="1"/>
          </p:nvPr>
        </p:nvPicPr>
        <p:blipFill>
          <a:blip r:embed="rId2" cstate="print"/>
          <a:stretch>
            <a:fillRect/>
          </a:stretch>
        </p:blipFill>
        <p:spPr>
          <a:xfrm>
            <a:off x="1" y="609600"/>
            <a:ext cx="9144000" cy="2429163"/>
          </a:xfrm>
        </p:spPr>
      </p:pic>
      <p:pic>
        <p:nvPicPr>
          <p:cNvPr id="5" name="Snagit_PPT139" descr="PPT139.png"/>
          <p:cNvPicPr>
            <a:picLocks noChangeAspect="1"/>
          </p:cNvPicPr>
          <p:nvPr/>
        </p:nvPicPr>
        <p:blipFill>
          <a:blip r:embed="rId3" cstate="print"/>
          <a:stretch>
            <a:fillRect/>
          </a:stretch>
        </p:blipFill>
        <p:spPr>
          <a:xfrm>
            <a:off x="0" y="3048000"/>
            <a:ext cx="9144000" cy="1457873"/>
          </a:xfrm>
          <a:prstGeom prst="rect">
            <a:avLst/>
          </a:prstGeom>
        </p:spPr>
      </p:pic>
      <p:sp>
        <p:nvSpPr>
          <p:cNvPr id="6" name="TextBox 5"/>
          <p:cNvSpPr txBox="1"/>
          <p:nvPr/>
        </p:nvSpPr>
        <p:spPr>
          <a:xfrm>
            <a:off x="685800" y="4876800"/>
            <a:ext cx="7467600" cy="369332"/>
          </a:xfrm>
          <a:prstGeom prst="rect">
            <a:avLst/>
          </a:prstGeom>
          <a:noFill/>
        </p:spPr>
        <p:txBody>
          <a:bodyPr wrap="square" rtlCol="0">
            <a:spAutoFit/>
          </a:bodyPr>
          <a:lstStyle/>
          <a:p>
            <a:pPr algn="ctr"/>
            <a:r>
              <a:rPr lang="en-US" dirty="0" smtClean="0">
                <a:solidFill>
                  <a:srgbClr val="FFFF00"/>
                </a:solidFill>
              </a:rPr>
              <a:t>(1,700,000 – 40,000,000)</a:t>
            </a:r>
            <a:endParaRPr lang="en-US" dirty="0">
              <a:solidFill>
                <a:srgbClr val="FFFF00"/>
              </a:solidFill>
            </a:endParaRPr>
          </a:p>
        </p:txBody>
      </p:sp>
      <p:sp>
        <p:nvSpPr>
          <p:cNvPr id="7" name="TextBox 6"/>
          <p:cNvSpPr txBox="1"/>
          <p:nvPr/>
        </p:nvSpPr>
        <p:spPr>
          <a:xfrm>
            <a:off x="2057400" y="6172200"/>
            <a:ext cx="5562600" cy="369332"/>
          </a:xfrm>
          <a:prstGeom prst="rect">
            <a:avLst/>
          </a:prstGeom>
          <a:noFill/>
        </p:spPr>
        <p:txBody>
          <a:bodyPr wrap="square" rtlCol="0">
            <a:spAutoFit/>
          </a:bodyPr>
          <a:lstStyle/>
          <a:p>
            <a:r>
              <a:rPr lang="en-US" dirty="0" smtClean="0">
                <a:solidFill>
                  <a:srgbClr val="FF0000"/>
                </a:solidFill>
              </a:rPr>
              <a:t>Journal of Virology   August 2012 Volume 86 Number 15</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Snagit_PPT13E" descr="PPT13E.png"/>
          <p:cNvPicPr>
            <a:picLocks noGrp="1" noChangeAspect="1"/>
          </p:cNvPicPr>
          <p:nvPr>
            <p:ph idx="1"/>
          </p:nvPr>
        </p:nvPicPr>
        <p:blipFill>
          <a:blip r:embed="rId2" cstate="print"/>
          <a:stretch>
            <a:fillRect/>
          </a:stretch>
        </p:blipFill>
        <p:spPr>
          <a:xfrm>
            <a:off x="0" y="685799"/>
            <a:ext cx="9144000" cy="4680073"/>
          </a:xfrm>
        </p:spPr>
      </p:pic>
      <p:sp>
        <p:nvSpPr>
          <p:cNvPr id="5" name="TextBox 4"/>
          <p:cNvSpPr txBox="1"/>
          <p:nvPr/>
        </p:nvSpPr>
        <p:spPr>
          <a:xfrm>
            <a:off x="914400" y="5943600"/>
            <a:ext cx="7162800" cy="369332"/>
          </a:xfrm>
          <a:prstGeom prst="rect">
            <a:avLst/>
          </a:prstGeom>
          <a:noFill/>
        </p:spPr>
        <p:txBody>
          <a:bodyPr wrap="square" rtlCol="0">
            <a:spAutoFit/>
          </a:bodyPr>
          <a:lstStyle/>
          <a:p>
            <a:pPr algn="ctr"/>
            <a:r>
              <a:rPr lang="en-US" dirty="0" smtClean="0">
                <a:solidFill>
                  <a:srgbClr val="FF0000"/>
                </a:solidFill>
              </a:rPr>
              <a:t>NATURE REVIEWS | </a:t>
            </a:r>
            <a:r>
              <a:rPr lang="en-US" b="1" dirty="0" smtClean="0">
                <a:solidFill>
                  <a:srgbClr val="FF0000"/>
                </a:solidFill>
              </a:rPr>
              <a:t>MICROBIOLOGY     </a:t>
            </a:r>
            <a:r>
              <a:rPr lang="en-US" dirty="0" smtClean="0">
                <a:solidFill>
                  <a:srgbClr val="FF0000"/>
                </a:solidFill>
              </a:rPr>
              <a:t>VOLUME 5 | OCTOBER 2007 </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44762"/>
          </a:xfrm>
        </p:spPr>
        <p:txBody>
          <a:bodyPr>
            <a:noAutofit/>
          </a:bodyPr>
          <a:lstStyle/>
          <a:p>
            <a:pPr algn="l"/>
            <a:r>
              <a:rPr lang="en-US" sz="2800" dirty="0" smtClean="0">
                <a:solidFill>
                  <a:srgbClr val="FFC000"/>
                </a:solidFill>
              </a:rPr>
              <a:t>God provides the “know-how”, the power, guarantees not to overwhelm us, directs the Holy Spirit in the process, is able to correct any genome (no matter how degraded), and will finish the job of sanctification if we will only put our faith (cooperation) in Him.</a:t>
            </a:r>
            <a:endParaRPr lang="en-US" sz="2800" dirty="0"/>
          </a:p>
        </p:txBody>
      </p:sp>
      <p:sp>
        <p:nvSpPr>
          <p:cNvPr id="3" name="Content Placeholder 2"/>
          <p:cNvSpPr>
            <a:spLocks noGrp="1"/>
          </p:cNvSpPr>
          <p:nvPr>
            <p:ph idx="1"/>
          </p:nvPr>
        </p:nvSpPr>
        <p:spPr>
          <a:xfrm>
            <a:off x="457200" y="2667000"/>
            <a:ext cx="8229600" cy="3733800"/>
          </a:xfrm>
        </p:spPr>
        <p:txBody>
          <a:bodyPr anchor="ctr">
            <a:normAutofit/>
          </a:bodyPr>
          <a:lstStyle/>
          <a:p>
            <a:pPr>
              <a:buNone/>
            </a:pPr>
            <a:r>
              <a:rPr lang="en-US" sz="2400" dirty="0" smtClean="0">
                <a:solidFill>
                  <a:srgbClr val="FFFF00"/>
                </a:solidFill>
              </a:rPr>
              <a:t>However, cooperating with the sanctification process requires that we “remain under” even when temptations and trials specially suited to aid in God’s rewriting process befall us. </a:t>
            </a:r>
          </a:p>
          <a:p>
            <a:pPr>
              <a:buNone/>
            </a:pPr>
            <a:endParaRPr lang="en-US" sz="2400" dirty="0" smtClean="0">
              <a:solidFill>
                <a:srgbClr val="FFFF00"/>
              </a:solidFill>
            </a:endParaRPr>
          </a:p>
          <a:p>
            <a:pPr>
              <a:buNone/>
            </a:pPr>
            <a:r>
              <a:rPr lang="en-US" sz="2400" dirty="0" smtClean="0">
                <a:solidFill>
                  <a:srgbClr val="FFFF00"/>
                </a:solidFill>
              </a:rPr>
              <a:t>Then said Jesus to his disciples, </a:t>
            </a:r>
            <a:r>
              <a:rPr lang="en-US" sz="2400" dirty="0" smtClean="0">
                <a:solidFill>
                  <a:srgbClr val="FF0000"/>
                </a:solidFill>
              </a:rPr>
              <a:t>If any man will come after me, </a:t>
            </a:r>
            <a:r>
              <a:rPr lang="en-US" sz="2400" u="sng" dirty="0" smtClean="0">
                <a:solidFill>
                  <a:srgbClr val="FF0000"/>
                </a:solidFill>
              </a:rPr>
              <a:t>let him deny himself, and take</a:t>
            </a:r>
            <a:r>
              <a:rPr lang="en-US" sz="2400" dirty="0" smtClean="0">
                <a:solidFill>
                  <a:srgbClr val="FF0000"/>
                </a:solidFill>
              </a:rPr>
              <a:t> </a:t>
            </a:r>
            <a:r>
              <a:rPr lang="en-US" sz="2400" u="sng" dirty="0" smtClean="0">
                <a:solidFill>
                  <a:srgbClr val="FF0000"/>
                </a:solidFill>
              </a:rPr>
              <a:t>up his cross, and follow me</a:t>
            </a:r>
            <a:r>
              <a:rPr lang="en-US" sz="2400" dirty="0" smtClean="0">
                <a:solidFill>
                  <a:srgbClr val="FF0000"/>
                </a:solidFill>
              </a:rPr>
              <a:t>.</a:t>
            </a:r>
            <a:r>
              <a:rPr lang="en-US" sz="2400" dirty="0" smtClean="0">
                <a:solidFill>
                  <a:srgbClr val="FFFF00"/>
                </a:solidFill>
              </a:rPr>
              <a:t> </a:t>
            </a:r>
          </a:p>
          <a:p>
            <a:pPr>
              <a:buNone/>
            </a:pPr>
            <a:r>
              <a:rPr lang="en-US" sz="2400" dirty="0" smtClean="0">
                <a:solidFill>
                  <a:srgbClr val="92D050"/>
                </a:solidFill>
              </a:rPr>
              <a:t>						(Matthew 16:24 AKJV)</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Snagit_PPT140" descr="PPT140.png"/>
          <p:cNvPicPr>
            <a:picLocks noGrp="1" noChangeAspect="1"/>
          </p:cNvPicPr>
          <p:nvPr>
            <p:ph idx="1"/>
          </p:nvPr>
        </p:nvPicPr>
        <p:blipFill>
          <a:blip r:embed="rId2" cstate="print"/>
          <a:stretch>
            <a:fillRect/>
          </a:stretch>
        </p:blipFill>
        <p:spPr>
          <a:xfrm>
            <a:off x="1143000" y="609600"/>
            <a:ext cx="6876191" cy="4819048"/>
          </a:xfrm>
        </p:spPr>
      </p:pic>
      <p:sp>
        <p:nvSpPr>
          <p:cNvPr id="5" name="Rectangle 4"/>
          <p:cNvSpPr/>
          <p:nvPr/>
        </p:nvSpPr>
        <p:spPr>
          <a:xfrm>
            <a:off x="1371600" y="5715000"/>
            <a:ext cx="6477000" cy="369332"/>
          </a:xfrm>
          <a:prstGeom prst="rect">
            <a:avLst/>
          </a:prstGeom>
        </p:spPr>
        <p:txBody>
          <a:bodyPr wrap="square">
            <a:spAutoFit/>
          </a:bodyPr>
          <a:lstStyle/>
          <a:p>
            <a:pPr algn="ctr"/>
            <a:r>
              <a:rPr lang="en-US" dirty="0" smtClean="0">
                <a:solidFill>
                  <a:srgbClr val="FF0000"/>
                </a:solidFill>
              </a:rPr>
              <a:t>NATURE REVIEWS | </a:t>
            </a:r>
            <a:r>
              <a:rPr lang="en-US" b="1" dirty="0" smtClean="0">
                <a:solidFill>
                  <a:srgbClr val="FF0000"/>
                </a:solidFill>
              </a:rPr>
              <a:t>MICROBIOLOGY     </a:t>
            </a:r>
            <a:r>
              <a:rPr lang="en-US" dirty="0" smtClean="0">
                <a:solidFill>
                  <a:srgbClr val="FF0000"/>
                </a:solidFill>
              </a:rPr>
              <a:t>VOLUME 5 | OCTOBER 2007 </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Snagit_PPT209" descr="PPT209.png"/>
          <p:cNvPicPr>
            <a:picLocks noGrp="1" noChangeAspect="1"/>
          </p:cNvPicPr>
          <p:nvPr>
            <p:ph idx="1"/>
          </p:nvPr>
        </p:nvPicPr>
        <p:blipFill>
          <a:blip r:embed="rId2" cstate="print"/>
          <a:stretch>
            <a:fillRect/>
          </a:stretch>
        </p:blipFill>
        <p:spPr>
          <a:xfrm>
            <a:off x="2362200" y="304800"/>
            <a:ext cx="3990476" cy="1857143"/>
          </a:xfrm>
        </p:spPr>
      </p:pic>
      <p:sp>
        <p:nvSpPr>
          <p:cNvPr id="4" name="TextBox 3"/>
          <p:cNvSpPr txBox="1"/>
          <p:nvPr/>
        </p:nvSpPr>
        <p:spPr>
          <a:xfrm>
            <a:off x="2057400" y="5943600"/>
            <a:ext cx="5105400" cy="369332"/>
          </a:xfrm>
          <a:prstGeom prst="rect">
            <a:avLst/>
          </a:prstGeom>
          <a:noFill/>
        </p:spPr>
        <p:txBody>
          <a:bodyPr wrap="square" rtlCol="0">
            <a:spAutoFit/>
          </a:bodyPr>
          <a:lstStyle/>
          <a:p>
            <a:pPr algn="ctr"/>
            <a:r>
              <a:rPr lang="en-US" dirty="0" smtClean="0">
                <a:solidFill>
                  <a:srgbClr val="FFFF00"/>
                </a:solidFill>
              </a:rPr>
              <a:t>Biol Philos (2013) 28:283–297</a:t>
            </a:r>
            <a:endParaRPr lang="en-US" dirty="0">
              <a:solidFill>
                <a:srgbClr val="FFFF00"/>
              </a:solidFill>
            </a:endParaRPr>
          </a:p>
        </p:txBody>
      </p:sp>
      <p:pic>
        <p:nvPicPr>
          <p:cNvPr id="6" name="Snagit_PPT20A" descr="PPT20A.png"/>
          <p:cNvPicPr>
            <a:picLocks noChangeAspect="1"/>
          </p:cNvPicPr>
          <p:nvPr/>
        </p:nvPicPr>
        <p:blipFill>
          <a:blip r:embed="rId3" cstate="print"/>
          <a:stretch>
            <a:fillRect/>
          </a:stretch>
        </p:blipFill>
        <p:spPr>
          <a:xfrm>
            <a:off x="685800" y="2286000"/>
            <a:ext cx="7745894" cy="1600200"/>
          </a:xfrm>
          <a:prstGeom prst="rect">
            <a:avLst/>
          </a:prstGeom>
        </p:spPr>
      </p:pic>
      <p:pic>
        <p:nvPicPr>
          <p:cNvPr id="7" name="Snagit_PPT20C" descr="PPT20C.png"/>
          <p:cNvPicPr>
            <a:picLocks noChangeAspect="1"/>
          </p:cNvPicPr>
          <p:nvPr/>
        </p:nvPicPr>
        <p:blipFill>
          <a:blip r:embed="rId4" cstate="print"/>
          <a:stretch>
            <a:fillRect/>
          </a:stretch>
        </p:blipFill>
        <p:spPr>
          <a:xfrm>
            <a:off x="1371600" y="4038600"/>
            <a:ext cx="6314286" cy="179047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563562"/>
          </a:xfrm>
        </p:spPr>
        <p:txBody>
          <a:bodyPr>
            <a:normAutofit/>
          </a:bodyPr>
          <a:lstStyle/>
          <a:p>
            <a:r>
              <a:rPr lang="en-US" sz="2000" dirty="0" smtClean="0">
                <a:solidFill>
                  <a:srgbClr val="FFC000"/>
                </a:solidFill>
              </a:rPr>
              <a:t>Welcome to the viral world</a:t>
            </a:r>
            <a:endParaRPr lang="en-US" sz="2000" dirty="0">
              <a:solidFill>
                <a:srgbClr val="FFC000"/>
              </a:solidFill>
            </a:endParaRPr>
          </a:p>
        </p:txBody>
      </p:sp>
      <p:pic>
        <p:nvPicPr>
          <p:cNvPr id="4" name="Snagit_PPT20F" descr="PPT20F.png"/>
          <p:cNvPicPr>
            <a:picLocks noGrp="1" noChangeAspect="1"/>
          </p:cNvPicPr>
          <p:nvPr>
            <p:ph idx="1"/>
          </p:nvPr>
        </p:nvPicPr>
        <p:blipFill>
          <a:blip r:embed="rId2" cstate="print"/>
          <a:stretch>
            <a:fillRect/>
          </a:stretch>
        </p:blipFill>
        <p:spPr>
          <a:xfrm>
            <a:off x="533400" y="2286000"/>
            <a:ext cx="8192643" cy="2057400"/>
          </a:xfrm>
        </p:spPr>
      </p:pic>
      <p:pic>
        <p:nvPicPr>
          <p:cNvPr id="5" name="Snagit_PPT211" descr="PPT211.png"/>
          <p:cNvPicPr>
            <a:picLocks noChangeAspect="1"/>
          </p:cNvPicPr>
          <p:nvPr/>
        </p:nvPicPr>
        <p:blipFill>
          <a:blip r:embed="rId3" cstate="print"/>
          <a:stretch>
            <a:fillRect/>
          </a:stretch>
        </p:blipFill>
        <p:spPr>
          <a:xfrm>
            <a:off x="533400" y="4343400"/>
            <a:ext cx="3124199" cy="326952"/>
          </a:xfrm>
          <a:prstGeom prst="rect">
            <a:avLst/>
          </a:prstGeom>
        </p:spPr>
      </p:pic>
      <p:sp>
        <p:nvSpPr>
          <p:cNvPr id="6" name="Rectangle 5"/>
          <p:cNvSpPr/>
          <p:nvPr/>
        </p:nvSpPr>
        <p:spPr>
          <a:xfrm>
            <a:off x="1676400" y="5410200"/>
            <a:ext cx="5562600" cy="369332"/>
          </a:xfrm>
          <a:prstGeom prst="rect">
            <a:avLst/>
          </a:prstGeom>
        </p:spPr>
        <p:txBody>
          <a:bodyPr wrap="square">
            <a:spAutoFit/>
          </a:bodyPr>
          <a:lstStyle/>
          <a:p>
            <a:pPr algn="ctr"/>
            <a:r>
              <a:rPr lang="en-US" dirty="0" smtClean="0">
                <a:solidFill>
                  <a:srgbClr val="FFFF00"/>
                </a:solidFill>
              </a:rPr>
              <a:t>Biol Philos (2013) 28:283–297</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Snagit_PPT215" descr="PPT215.png"/>
          <p:cNvPicPr>
            <a:picLocks noGrp="1" noChangeAspect="1"/>
          </p:cNvPicPr>
          <p:nvPr>
            <p:ph idx="1"/>
          </p:nvPr>
        </p:nvPicPr>
        <p:blipFill>
          <a:blip r:embed="rId2" cstate="print"/>
          <a:stretch>
            <a:fillRect/>
          </a:stretch>
        </p:blipFill>
        <p:spPr>
          <a:xfrm>
            <a:off x="914400" y="1524000"/>
            <a:ext cx="7420214" cy="3581400"/>
          </a:xfrm>
        </p:spPr>
      </p:pic>
      <p:sp>
        <p:nvSpPr>
          <p:cNvPr id="4" name="Rectangle 3"/>
          <p:cNvSpPr/>
          <p:nvPr/>
        </p:nvSpPr>
        <p:spPr>
          <a:xfrm>
            <a:off x="3124200" y="6096000"/>
            <a:ext cx="2977097" cy="369332"/>
          </a:xfrm>
          <a:prstGeom prst="rect">
            <a:avLst/>
          </a:prstGeom>
        </p:spPr>
        <p:txBody>
          <a:bodyPr wrap="none">
            <a:spAutoFit/>
          </a:bodyPr>
          <a:lstStyle/>
          <a:p>
            <a:pPr algn="ctr"/>
            <a:r>
              <a:rPr lang="en-US" dirty="0" smtClean="0">
                <a:solidFill>
                  <a:srgbClr val="FFFF00"/>
                </a:solidFill>
              </a:rPr>
              <a:t>Biol Philos (2013) 28:283–297</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Snagit_PPT218" descr="PPT218.png"/>
          <p:cNvPicPr>
            <a:picLocks noGrp="1" noChangeAspect="1"/>
          </p:cNvPicPr>
          <p:nvPr>
            <p:ph idx="1"/>
          </p:nvPr>
        </p:nvPicPr>
        <p:blipFill>
          <a:blip r:embed="rId2" cstate="print"/>
          <a:stretch>
            <a:fillRect/>
          </a:stretch>
        </p:blipFill>
        <p:spPr>
          <a:xfrm>
            <a:off x="457200" y="609600"/>
            <a:ext cx="8200039" cy="1447800"/>
          </a:xfrm>
        </p:spPr>
      </p:pic>
      <p:sp>
        <p:nvSpPr>
          <p:cNvPr id="4" name="Rectangle 3"/>
          <p:cNvSpPr/>
          <p:nvPr/>
        </p:nvSpPr>
        <p:spPr>
          <a:xfrm>
            <a:off x="2895600" y="6172200"/>
            <a:ext cx="2977097" cy="369332"/>
          </a:xfrm>
          <a:prstGeom prst="rect">
            <a:avLst/>
          </a:prstGeom>
        </p:spPr>
        <p:txBody>
          <a:bodyPr wrap="none">
            <a:spAutoFit/>
          </a:bodyPr>
          <a:lstStyle/>
          <a:p>
            <a:pPr algn="ctr"/>
            <a:r>
              <a:rPr lang="en-US" dirty="0" smtClean="0">
                <a:solidFill>
                  <a:srgbClr val="FFFF00"/>
                </a:solidFill>
              </a:rPr>
              <a:t>Biol Philos (2013) 28:283–297</a:t>
            </a:r>
            <a:endParaRPr lang="en-US" dirty="0">
              <a:solidFill>
                <a:srgbClr val="FFFF00"/>
              </a:solidFill>
            </a:endParaRPr>
          </a:p>
        </p:txBody>
      </p:sp>
      <p:sp>
        <p:nvSpPr>
          <p:cNvPr id="6" name="TextBox 5"/>
          <p:cNvSpPr txBox="1"/>
          <p:nvPr/>
        </p:nvSpPr>
        <p:spPr>
          <a:xfrm>
            <a:off x="1447800" y="2667000"/>
            <a:ext cx="5334000" cy="369332"/>
          </a:xfrm>
          <a:prstGeom prst="rect">
            <a:avLst/>
          </a:prstGeom>
          <a:noFill/>
        </p:spPr>
        <p:txBody>
          <a:bodyPr wrap="square" rtlCol="0">
            <a:spAutoFit/>
          </a:bodyPr>
          <a:lstStyle/>
          <a:p>
            <a:pPr algn="ctr"/>
            <a:r>
              <a:rPr lang="en-US" dirty="0" smtClean="0">
                <a:solidFill>
                  <a:srgbClr val="FFC000"/>
                </a:solidFill>
              </a:rPr>
              <a:t>Demons and information</a:t>
            </a:r>
            <a:endParaRPr lang="en-US" dirty="0">
              <a:solidFill>
                <a:srgbClr val="FFC000"/>
              </a:solidFill>
            </a:endParaRPr>
          </a:p>
        </p:txBody>
      </p:sp>
      <p:pic>
        <p:nvPicPr>
          <p:cNvPr id="7" name="Snagit_PPT21A" descr="PPT21A.png"/>
          <p:cNvPicPr>
            <a:picLocks noChangeAspect="1"/>
          </p:cNvPicPr>
          <p:nvPr/>
        </p:nvPicPr>
        <p:blipFill>
          <a:blip r:embed="rId3" cstate="print"/>
          <a:stretch>
            <a:fillRect/>
          </a:stretch>
        </p:blipFill>
        <p:spPr>
          <a:xfrm>
            <a:off x="685800" y="3429000"/>
            <a:ext cx="7731230" cy="2438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a:normAutofit/>
          </a:bodyPr>
          <a:lstStyle/>
          <a:p>
            <a:r>
              <a:rPr lang="en-US" sz="2000" dirty="0" smtClean="0">
                <a:solidFill>
                  <a:srgbClr val="FFC000"/>
                </a:solidFill>
              </a:rPr>
              <a:t>Viral information and the rest of biology</a:t>
            </a:r>
            <a:endParaRPr lang="en-US" sz="2000" dirty="0">
              <a:solidFill>
                <a:srgbClr val="FFC000"/>
              </a:solidFill>
            </a:endParaRPr>
          </a:p>
        </p:txBody>
      </p:sp>
      <p:pic>
        <p:nvPicPr>
          <p:cNvPr id="6" name="Snagit_PPT21C" descr="PPT21C.png"/>
          <p:cNvPicPr>
            <a:picLocks noGrp="1" noChangeAspect="1"/>
          </p:cNvPicPr>
          <p:nvPr>
            <p:ph idx="1"/>
          </p:nvPr>
        </p:nvPicPr>
        <p:blipFill>
          <a:blip r:embed="rId2" cstate="print"/>
          <a:stretch>
            <a:fillRect/>
          </a:stretch>
        </p:blipFill>
        <p:spPr>
          <a:xfrm>
            <a:off x="914400" y="2743200"/>
            <a:ext cx="7571429" cy="2114286"/>
          </a:xfrm>
        </p:spPr>
      </p:pic>
      <p:sp>
        <p:nvSpPr>
          <p:cNvPr id="5" name="Rectangle 4"/>
          <p:cNvSpPr/>
          <p:nvPr/>
        </p:nvSpPr>
        <p:spPr>
          <a:xfrm>
            <a:off x="2895600" y="6172200"/>
            <a:ext cx="2977097" cy="369332"/>
          </a:xfrm>
          <a:prstGeom prst="rect">
            <a:avLst/>
          </a:prstGeom>
        </p:spPr>
        <p:txBody>
          <a:bodyPr wrap="none">
            <a:spAutoFit/>
          </a:bodyPr>
          <a:lstStyle/>
          <a:p>
            <a:pPr algn="ctr"/>
            <a:r>
              <a:rPr lang="en-US" dirty="0" smtClean="0">
                <a:solidFill>
                  <a:srgbClr val="FFFF00"/>
                </a:solidFill>
              </a:rPr>
              <a:t>Biol Philos (2013) 28:283–297</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85800"/>
          </a:xfrm>
        </p:spPr>
        <p:txBody>
          <a:bodyPr>
            <a:normAutofit/>
          </a:bodyPr>
          <a:lstStyle/>
          <a:p>
            <a:r>
              <a:rPr lang="en-US" sz="2000" dirty="0" smtClean="0">
                <a:solidFill>
                  <a:srgbClr val="FFC000"/>
                </a:solidFill>
              </a:rPr>
              <a:t>Measuring viral information</a:t>
            </a:r>
            <a:endParaRPr lang="en-US" sz="2000" dirty="0">
              <a:solidFill>
                <a:srgbClr val="FFC000"/>
              </a:solidFill>
            </a:endParaRPr>
          </a:p>
        </p:txBody>
      </p:sp>
      <p:pic>
        <p:nvPicPr>
          <p:cNvPr id="4" name="Snagit_PPT225" descr="PPT225.png"/>
          <p:cNvPicPr>
            <a:picLocks noGrp="1" noChangeAspect="1"/>
          </p:cNvPicPr>
          <p:nvPr>
            <p:ph idx="1"/>
          </p:nvPr>
        </p:nvPicPr>
        <p:blipFill>
          <a:blip r:embed="rId2" cstate="print"/>
          <a:stretch>
            <a:fillRect/>
          </a:stretch>
        </p:blipFill>
        <p:spPr>
          <a:xfrm>
            <a:off x="457200" y="1143000"/>
            <a:ext cx="8265220" cy="1752600"/>
          </a:xfrm>
        </p:spPr>
      </p:pic>
      <p:sp>
        <p:nvSpPr>
          <p:cNvPr id="5" name="TextBox 4"/>
          <p:cNvSpPr txBox="1"/>
          <p:nvPr/>
        </p:nvSpPr>
        <p:spPr>
          <a:xfrm>
            <a:off x="2438400" y="3429000"/>
            <a:ext cx="3886200" cy="369332"/>
          </a:xfrm>
          <a:prstGeom prst="rect">
            <a:avLst/>
          </a:prstGeom>
          <a:noFill/>
        </p:spPr>
        <p:txBody>
          <a:bodyPr wrap="square" rtlCol="0">
            <a:spAutoFit/>
          </a:bodyPr>
          <a:lstStyle/>
          <a:p>
            <a:pPr algn="ctr"/>
            <a:r>
              <a:rPr lang="en-US" dirty="0" smtClean="0">
                <a:solidFill>
                  <a:srgbClr val="FFC000"/>
                </a:solidFill>
              </a:rPr>
              <a:t>Conclusion</a:t>
            </a:r>
            <a:endParaRPr lang="en-US" dirty="0">
              <a:solidFill>
                <a:srgbClr val="FFC000"/>
              </a:solidFill>
            </a:endParaRPr>
          </a:p>
        </p:txBody>
      </p:sp>
      <p:pic>
        <p:nvPicPr>
          <p:cNvPr id="6" name="Snagit_PPT227" descr="PPT227.png"/>
          <p:cNvPicPr>
            <a:picLocks noChangeAspect="1"/>
          </p:cNvPicPr>
          <p:nvPr/>
        </p:nvPicPr>
        <p:blipFill>
          <a:blip r:embed="rId3" cstate="print"/>
          <a:stretch>
            <a:fillRect/>
          </a:stretch>
        </p:blipFill>
        <p:spPr>
          <a:xfrm>
            <a:off x="152400" y="4114800"/>
            <a:ext cx="8857434" cy="1295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Snagit_PPT203" descr="PPT203.png"/>
          <p:cNvPicPr>
            <a:picLocks noGrp="1" noChangeAspect="1"/>
          </p:cNvPicPr>
          <p:nvPr>
            <p:ph idx="1"/>
          </p:nvPr>
        </p:nvPicPr>
        <p:blipFill>
          <a:blip r:embed="rId2" cstate="print"/>
          <a:stretch>
            <a:fillRect/>
          </a:stretch>
        </p:blipFill>
        <p:spPr>
          <a:xfrm>
            <a:off x="457200" y="381000"/>
            <a:ext cx="8252762" cy="1562966"/>
          </a:xfrm>
        </p:spPr>
      </p:pic>
      <p:sp>
        <p:nvSpPr>
          <p:cNvPr id="4" name="TextBox 3"/>
          <p:cNvSpPr txBox="1"/>
          <p:nvPr/>
        </p:nvSpPr>
        <p:spPr>
          <a:xfrm>
            <a:off x="762000" y="6172200"/>
            <a:ext cx="7467600" cy="369332"/>
          </a:xfrm>
          <a:prstGeom prst="rect">
            <a:avLst/>
          </a:prstGeom>
          <a:noFill/>
        </p:spPr>
        <p:txBody>
          <a:bodyPr wrap="square" rtlCol="0">
            <a:spAutoFit/>
          </a:bodyPr>
          <a:lstStyle/>
          <a:p>
            <a:pPr algn="ctr"/>
            <a:r>
              <a:rPr lang="en-US" dirty="0" smtClean="0">
                <a:solidFill>
                  <a:srgbClr val="FFFF00"/>
                </a:solidFill>
              </a:rPr>
              <a:t>Journal of Biomedicine and Biotechnology. </a:t>
            </a:r>
            <a:r>
              <a:rPr lang="fr-FR" dirty="0" smtClean="0">
                <a:solidFill>
                  <a:srgbClr val="FFFF00"/>
                </a:solidFill>
              </a:rPr>
              <a:t>Volume 2010, Article ID 568068</a:t>
            </a:r>
            <a:endParaRPr lang="en-US" dirty="0">
              <a:solidFill>
                <a:srgbClr val="FFFF00"/>
              </a:solidFill>
            </a:endParaRPr>
          </a:p>
        </p:txBody>
      </p:sp>
      <p:pic>
        <p:nvPicPr>
          <p:cNvPr id="6" name="Snagit_PPT205" descr="PPT205.png"/>
          <p:cNvPicPr>
            <a:picLocks noChangeAspect="1"/>
          </p:cNvPicPr>
          <p:nvPr/>
        </p:nvPicPr>
        <p:blipFill>
          <a:blip r:embed="rId3" cstate="print"/>
          <a:stretch>
            <a:fillRect/>
          </a:stretch>
        </p:blipFill>
        <p:spPr>
          <a:xfrm>
            <a:off x="228600" y="2209800"/>
            <a:ext cx="8647620" cy="2400000"/>
          </a:xfrm>
          <a:prstGeom prst="rect">
            <a:avLst/>
          </a:prstGeom>
        </p:spPr>
      </p:pic>
      <p:pic>
        <p:nvPicPr>
          <p:cNvPr id="7" name="Snagit_PPT208" descr="PPT208.png"/>
          <p:cNvPicPr>
            <a:picLocks noChangeAspect="1"/>
          </p:cNvPicPr>
          <p:nvPr/>
        </p:nvPicPr>
        <p:blipFill>
          <a:blip r:embed="rId4" cstate="print"/>
          <a:stretch>
            <a:fillRect/>
          </a:stretch>
        </p:blipFill>
        <p:spPr>
          <a:xfrm>
            <a:off x="2209800" y="4876800"/>
            <a:ext cx="4514286" cy="84761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endParaRPr lang="en-US" dirty="0"/>
          </a:p>
        </p:txBody>
      </p:sp>
      <p:sp>
        <p:nvSpPr>
          <p:cNvPr id="3" name="Content Placeholder 2"/>
          <p:cNvSpPr>
            <a:spLocks noGrp="1"/>
          </p:cNvSpPr>
          <p:nvPr>
            <p:ph idx="1"/>
          </p:nvPr>
        </p:nvSpPr>
        <p:spPr>
          <a:xfrm>
            <a:off x="304800" y="838200"/>
            <a:ext cx="8534400" cy="5486400"/>
          </a:xfrm>
        </p:spPr>
        <p:txBody>
          <a:bodyPr/>
          <a:lstStyle/>
          <a:p>
            <a:pPr>
              <a:buNone/>
            </a:pPr>
            <a:r>
              <a:rPr lang="en-US" u="sng" dirty="0" smtClean="0">
                <a:solidFill>
                  <a:srgbClr val="FFFF00"/>
                </a:solidFill>
              </a:rPr>
              <a:t>I, even I, am he that blots out your transgressions for my own sake</a:t>
            </a:r>
            <a:r>
              <a:rPr lang="en-US" dirty="0" smtClean="0">
                <a:solidFill>
                  <a:srgbClr val="FFFF00"/>
                </a:solidFill>
              </a:rPr>
              <a:t>, and will not remember your sins. </a:t>
            </a:r>
            <a:r>
              <a:rPr lang="en-US" dirty="0" smtClean="0">
                <a:solidFill>
                  <a:srgbClr val="92D050"/>
                </a:solidFill>
              </a:rPr>
              <a:t>				(Isaiah 43:25 AKJV)</a:t>
            </a:r>
          </a:p>
          <a:p>
            <a:pPr>
              <a:buNone/>
            </a:pPr>
            <a:endParaRPr lang="en-US" dirty="0" smtClean="0">
              <a:solidFill>
                <a:srgbClr val="92D050"/>
              </a:solidFill>
            </a:endParaRPr>
          </a:p>
          <a:p>
            <a:pPr>
              <a:buNone/>
            </a:pPr>
            <a:r>
              <a:rPr lang="en-US" dirty="0" smtClean="0">
                <a:solidFill>
                  <a:srgbClr val="FFFF00"/>
                </a:solidFill>
              </a:rPr>
              <a:t>For the LORD shall rise up as in mount Perazim, he shall be wroth as in the valley of Gibeon, </a:t>
            </a:r>
            <a:r>
              <a:rPr lang="en-US" u="sng" dirty="0" smtClean="0">
                <a:solidFill>
                  <a:srgbClr val="FFFF00"/>
                </a:solidFill>
              </a:rPr>
              <a:t>that he may do his work, his strange work; and bring to pass his act, his strange act.</a:t>
            </a:r>
            <a:r>
              <a:rPr lang="en-US" dirty="0" smtClean="0">
                <a:solidFill>
                  <a:srgbClr val="FFFF00"/>
                </a:solidFill>
              </a:rPr>
              <a:t> </a:t>
            </a:r>
          </a:p>
          <a:p>
            <a:pPr>
              <a:buNone/>
            </a:pPr>
            <a:r>
              <a:rPr lang="en-US" dirty="0" smtClean="0">
                <a:solidFill>
                  <a:srgbClr val="92D050"/>
                </a:solidFill>
              </a:rPr>
              <a:t>						(Isaiah 28:21 AKJV)</a:t>
            </a:r>
          </a:p>
          <a:p>
            <a:pPr>
              <a:buNone/>
            </a:pPr>
            <a:endParaRPr lang="en-US" dirty="0" smtClean="0">
              <a:solidFill>
                <a:srgbClr val="92D050"/>
              </a:solidFill>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endParaRPr lang="en-US" dirty="0"/>
          </a:p>
        </p:txBody>
      </p:sp>
      <p:sp>
        <p:nvSpPr>
          <p:cNvPr id="3" name="Content Placeholder 2"/>
          <p:cNvSpPr>
            <a:spLocks noGrp="1"/>
          </p:cNvSpPr>
          <p:nvPr>
            <p:ph idx="1"/>
          </p:nvPr>
        </p:nvSpPr>
        <p:spPr>
          <a:xfrm>
            <a:off x="457200" y="609600"/>
            <a:ext cx="8229600" cy="5867400"/>
          </a:xfrm>
        </p:spPr>
        <p:txBody>
          <a:bodyPr>
            <a:normAutofit/>
          </a:bodyPr>
          <a:lstStyle/>
          <a:p>
            <a:pPr>
              <a:buNone/>
            </a:pPr>
            <a:r>
              <a:rPr lang="en-US" dirty="0" smtClean="0">
                <a:solidFill>
                  <a:srgbClr val="FFFF00"/>
                </a:solidFill>
              </a:rPr>
              <a:t>The sinners in Zion are afraid; fearfulness has surprised the hypocrites. </a:t>
            </a:r>
            <a:r>
              <a:rPr lang="en-US" u="sng" dirty="0" smtClean="0">
                <a:solidFill>
                  <a:srgbClr val="FFFF00"/>
                </a:solidFill>
              </a:rPr>
              <a:t>Who among us shall dwell with the devouring fire? who among us shall dwell with everlasting burnings?</a:t>
            </a:r>
            <a:r>
              <a:rPr lang="en-US" dirty="0" smtClean="0">
                <a:solidFill>
                  <a:srgbClr val="FFFF00"/>
                </a:solidFill>
              </a:rPr>
              <a:t> </a:t>
            </a:r>
          </a:p>
          <a:p>
            <a:pPr>
              <a:buNone/>
            </a:pPr>
            <a:r>
              <a:rPr lang="en-US" dirty="0" smtClean="0">
                <a:solidFill>
                  <a:srgbClr val="92D050"/>
                </a:solidFill>
              </a:rPr>
              <a:t>						(Isaiah 33:14 AKJV)</a:t>
            </a:r>
          </a:p>
          <a:p>
            <a:pPr>
              <a:buNone/>
            </a:pPr>
            <a:endParaRPr lang="en-US" dirty="0" smtClean="0">
              <a:solidFill>
                <a:srgbClr val="92D050"/>
              </a:solidFill>
            </a:endParaRPr>
          </a:p>
          <a:p>
            <a:pPr>
              <a:buNone/>
            </a:pPr>
            <a:r>
              <a:rPr lang="en-US" u="sng" dirty="0" smtClean="0">
                <a:solidFill>
                  <a:srgbClr val="FFFF00"/>
                </a:solidFill>
              </a:rPr>
              <a:t>Behold, they shall be as stubble; the fire shall burn them; they shall not deliver themselves from the power of the flame: there shall not be a coal to warm at, nor fire to sit before it.</a:t>
            </a:r>
            <a:r>
              <a:rPr lang="en-US" dirty="0" smtClean="0">
                <a:solidFill>
                  <a:srgbClr val="FFFF00"/>
                </a:solidFill>
              </a:rPr>
              <a:t> </a:t>
            </a:r>
          </a:p>
          <a:p>
            <a:pPr>
              <a:buNone/>
            </a:pPr>
            <a:r>
              <a:rPr lang="en-US" dirty="0" smtClean="0">
                <a:solidFill>
                  <a:srgbClr val="92D050"/>
                </a:solidFill>
              </a:rPr>
              <a:t>						(Isaiah 47:14 AKJV)</a:t>
            </a:r>
          </a:p>
          <a:p>
            <a:pPr>
              <a:buNone/>
            </a:pPr>
            <a:endParaRPr lang="en-US" dirty="0" smtClean="0">
              <a:solidFill>
                <a:srgbClr val="92D050"/>
              </a:solidFill>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fontScale="90000"/>
          </a:bodyPr>
          <a:lstStyle/>
          <a:p>
            <a:r>
              <a:rPr lang="en-US" b="1" dirty="0" smtClean="0">
                <a:solidFill>
                  <a:srgbClr val="FFC000"/>
                </a:solidFill>
              </a:rPr>
              <a:t>ARE WE EXPECTED TO DO SOMETHING IN OUR SALVATION?</a:t>
            </a:r>
            <a:endParaRPr lang="en-US" dirty="0">
              <a:solidFill>
                <a:srgbClr val="FFC000"/>
              </a:solidFill>
            </a:endParaRPr>
          </a:p>
        </p:txBody>
      </p:sp>
      <p:sp>
        <p:nvSpPr>
          <p:cNvPr id="3" name="Content Placeholder 2"/>
          <p:cNvSpPr>
            <a:spLocks noGrp="1"/>
          </p:cNvSpPr>
          <p:nvPr>
            <p:ph idx="1"/>
          </p:nvPr>
        </p:nvSpPr>
        <p:spPr>
          <a:xfrm>
            <a:off x="457200" y="1600200"/>
            <a:ext cx="8229600" cy="4525963"/>
          </a:xfrm>
        </p:spPr>
        <p:txBody>
          <a:bodyPr anchor="ctr"/>
          <a:lstStyle/>
          <a:p>
            <a:pPr marL="514350" lvl="0" indent="-514350">
              <a:buFont typeface="+mj-lt"/>
              <a:buAutoNum type="arabicPeriod"/>
            </a:pPr>
            <a:r>
              <a:rPr lang="en-US" sz="3600" b="1" dirty="0" smtClean="0">
                <a:solidFill>
                  <a:srgbClr val="FFFF00"/>
                </a:solidFill>
              </a:rPr>
              <a:t> Remain under</a:t>
            </a:r>
          </a:p>
          <a:p>
            <a:pPr marL="514350" lvl="0" indent="-514350">
              <a:buFont typeface="+mj-lt"/>
              <a:buAutoNum type="arabicPeriod"/>
            </a:pPr>
            <a:endParaRPr lang="en-US" sz="3600" b="1" dirty="0" smtClean="0">
              <a:solidFill>
                <a:srgbClr val="FFFF00"/>
              </a:solidFill>
            </a:endParaRPr>
          </a:p>
          <a:p>
            <a:pPr marL="514350" indent="-514350">
              <a:buFont typeface="+mj-lt"/>
              <a:buAutoNum type="arabicPeriod"/>
            </a:pPr>
            <a:r>
              <a:rPr lang="en-US" sz="3600" b="1" dirty="0" smtClean="0">
                <a:solidFill>
                  <a:srgbClr val="FFFF00"/>
                </a:solidFill>
              </a:rPr>
              <a:t>Keep the Sabbath</a:t>
            </a:r>
          </a:p>
          <a:p>
            <a:pPr marL="514350" indent="-514350">
              <a:buFont typeface="+mj-lt"/>
              <a:buAutoNum type="arabicPeriod"/>
            </a:pPr>
            <a:endParaRPr lang="en-US" sz="3600" b="1" dirty="0" smtClean="0">
              <a:solidFill>
                <a:srgbClr val="FFFF00"/>
              </a:solidFill>
            </a:endParaRPr>
          </a:p>
          <a:p>
            <a:pPr marL="514350" lvl="0" indent="-514350">
              <a:buFont typeface="+mj-lt"/>
              <a:buAutoNum type="arabicPeriod"/>
            </a:pPr>
            <a:r>
              <a:rPr lang="en-US" sz="3600" b="1" dirty="0" smtClean="0">
                <a:solidFill>
                  <a:srgbClr val="FFFF00"/>
                </a:solidFill>
              </a:rPr>
              <a:t>Tell others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endParaRPr lang="en-US" dirty="0"/>
          </a:p>
        </p:txBody>
      </p:sp>
      <p:sp>
        <p:nvSpPr>
          <p:cNvPr id="3" name="Content Placeholder 2"/>
          <p:cNvSpPr>
            <a:spLocks noGrp="1"/>
          </p:cNvSpPr>
          <p:nvPr>
            <p:ph idx="1"/>
          </p:nvPr>
        </p:nvSpPr>
        <p:spPr>
          <a:xfrm>
            <a:off x="228600" y="457200"/>
            <a:ext cx="8610600" cy="6019800"/>
          </a:xfrm>
        </p:spPr>
        <p:txBody>
          <a:bodyPr>
            <a:normAutofit/>
          </a:bodyPr>
          <a:lstStyle/>
          <a:p>
            <a:pPr>
              <a:buNone/>
            </a:pPr>
            <a:r>
              <a:rPr lang="en-US" dirty="0" smtClean="0">
                <a:solidFill>
                  <a:srgbClr val="FFFF00"/>
                </a:solidFill>
              </a:rPr>
              <a:t>And they went up on the breadth of the earth, and compassed the camp of the saints about, and the beloved city: </a:t>
            </a:r>
            <a:r>
              <a:rPr lang="en-US" u="sng" dirty="0" smtClean="0">
                <a:solidFill>
                  <a:srgbClr val="FFFF00"/>
                </a:solidFill>
              </a:rPr>
              <a:t>and fire came down from God out of heaven, and devoured them.</a:t>
            </a:r>
            <a:r>
              <a:rPr lang="en-US" dirty="0" smtClean="0">
                <a:solidFill>
                  <a:srgbClr val="FFFF00"/>
                </a:solidFill>
              </a:rPr>
              <a:t> </a:t>
            </a:r>
          </a:p>
          <a:p>
            <a:pPr>
              <a:buNone/>
            </a:pPr>
            <a:r>
              <a:rPr lang="en-US" dirty="0" smtClean="0">
                <a:solidFill>
                  <a:srgbClr val="92D050"/>
                </a:solidFill>
              </a:rPr>
              <a:t>						(Revelation 20:9 AKJV)</a:t>
            </a:r>
          </a:p>
          <a:p>
            <a:pPr>
              <a:buNone/>
            </a:pPr>
            <a:endParaRPr lang="en-US" u="sng" dirty="0" smtClean="0">
              <a:solidFill>
                <a:srgbClr val="FFFF00"/>
              </a:solidFill>
            </a:endParaRPr>
          </a:p>
          <a:p>
            <a:pPr>
              <a:buNone/>
            </a:pPr>
            <a:r>
              <a:rPr lang="en-US" u="sng" dirty="0" smtClean="0">
                <a:solidFill>
                  <a:srgbClr val="FFFF00"/>
                </a:solidFill>
              </a:rPr>
              <a:t>And </a:t>
            </a:r>
            <a:r>
              <a:rPr lang="en-US" u="sng" dirty="0" smtClean="0">
                <a:solidFill>
                  <a:srgbClr val="FFFF00"/>
                </a:solidFill>
              </a:rPr>
              <a:t>death and hell were cast into the lake of fire. This is the second death.</a:t>
            </a:r>
            <a:endParaRPr lang="en-US" dirty="0" smtClean="0">
              <a:solidFill>
                <a:srgbClr val="FFFF00"/>
              </a:solidFill>
            </a:endParaRPr>
          </a:p>
          <a:p>
            <a:pPr>
              <a:buNone/>
            </a:pPr>
            <a:r>
              <a:rPr lang="en-US" u="sng" dirty="0" smtClean="0">
                <a:solidFill>
                  <a:srgbClr val="FFFF00"/>
                </a:solidFill>
              </a:rPr>
              <a:t>And whoever was not found written in the book of life was cast into the lake of fire.</a:t>
            </a:r>
            <a:r>
              <a:rPr lang="en-US" dirty="0" smtClean="0">
                <a:solidFill>
                  <a:srgbClr val="FFFF00"/>
                </a:solidFill>
              </a:rPr>
              <a:t> </a:t>
            </a:r>
          </a:p>
          <a:p>
            <a:pPr>
              <a:buNone/>
            </a:pPr>
            <a:r>
              <a:rPr lang="en-US" dirty="0" smtClean="0">
                <a:solidFill>
                  <a:srgbClr val="92D050"/>
                </a:solidFill>
              </a:rPr>
              <a:t>					(Revelation 20:14-15 AKJV)</a:t>
            </a:r>
          </a:p>
          <a:p>
            <a:pPr>
              <a:buNone/>
            </a:pPr>
            <a:endParaRPr lang="en-US" dirty="0" smtClean="0">
              <a:solidFill>
                <a:srgbClr val="92D050"/>
              </a:solidFill>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endParaRPr lang="en-US" dirty="0"/>
          </a:p>
        </p:txBody>
      </p:sp>
      <p:sp>
        <p:nvSpPr>
          <p:cNvPr id="3" name="Content Placeholder 2"/>
          <p:cNvSpPr>
            <a:spLocks noGrp="1"/>
          </p:cNvSpPr>
          <p:nvPr>
            <p:ph idx="1"/>
          </p:nvPr>
        </p:nvSpPr>
        <p:spPr>
          <a:xfrm>
            <a:off x="304800" y="914400"/>
            <a:ext cx="8610600" cy="5211763"/>
          </a:xfrm>
        </p:spPr>
        <p:txBody>
          <a:bodyPr anchor="ctr"/>
          <a:lstStyle/>
          <a:p>
            <a:pPr>
              <a:buNone/>
            </a:pPr>
            <a:r>
              <a:rPr lang="en-US" u="sng" dirty="0" smtClean="0">
                <a:solidFill>
                  <a:srgbClr val="FFFF00"/>
                </a:solidFill>
              </a:rPr>
              <a:t>Seeing then that all these things shall be dissolved</a:t>
            </a:r>
            <a:r>
              <a:rPr lang="en-US" dirty="0" smtClean="0">
                <a:solidFill>
                  <a:srgbClr val="FFFF00"/>
                </a:solidFill>
              </a:rPr>
              <a:t>, what manner of persons ought you to be in all holy conversation and godliness,</a:t>
            </a:r>
          </a:p>
          <a:p>
            <a:pPr>
              <a:buNone/>
            </a:pPr>
            <a:r>
              <a:rPr lang="en-US" dirty="0" smtClean="0">
                <a:solidFill>
                  <a:srgbClr val="FFFF00"/>
                </a:solidFill>
              </a:rPr>
              <a:t>Looking for and hastening to the coming of the day of God, </a:t>
            </a:r>
            <a:r>
              <a:rPr lang="en-US" u="sng" dirty="0" smtClean="0">
                <a:solidFill>
                  <a:srgbClr val="FFFF00"/>
                </a:solidFill>
              </a:rPr>
              <a:t>wherein the heavens being on fire shall be dissolved, and the elements shall melt with fervent heat?</a:t>
            </a:r>
            <a:r>
              <a:rPr lang="en-US" dirty="0" smtClean="0">
                <a:solidFill>
                  <a:srgbClr val="FFFF00"/>
                </a:solidFill>
              </a:rPr>
              <a:t> </a:t>
            </a:r>
          </a:p>
          <a:p>
            <a:pPr>
              <a:buNone/>
            </a:pPr>
            <a:r>
              <a:rPr lang="en-US" dirty="0" smtClean="0">
                <a:solidFill>
                  <a:srgbClr val="92D050"/>
                </a:solidFill>
              </a:rPr>
              <a:t>					(2 Peter 3:11-12 AKJV)</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267200"/>
            <a:ext cx="8229600" cy="2286000"/>
          </a:xfrm>
        </p:spPr>
        <p:txBody>
          <a:bodyPr>
            <a:normAutofit/>
          </a:bodyPr>
          <a:lstStyle/>
          <a:p>
            <a:pPr algn="l"/>
            <a:r>
              <a:rPr lang="en-US" sz="2800" u="sng" dirty="0" smtClean="0">
                <a:solidFill>
                  <a:srgbClr val="FFFF00"/>
                </a:solidFill>
              </a:rPr>
              <a:t>For whoever shall keep the whole law, and yet offend in one point, he is guilty of all.</a:t>
            </a:r>
            <a:r>
              <a:rPr lang="en-US" sz="2800" dirty="0" smtClean="0">
                <a:solidFill>
                  <a:srgbClr val="FFFF00"/>
                </a:solidFill>
              </a:rPr>
              <a:t> </a:t>
            </a:r>
            <a:br>
              <a:rPr lang="en-US" sz="2800" dirty="0" smtClean="0">
                <a:solidFill>
                  <a:srgbClr val="FFFF00"/>
                </a:solidFill>
              </a:rPr>
            </a:br>
            <a:r>
              <a:rPr lang="en-US" sz="2800" dirty="0" smtClean="0">
                <a:solidFill>
                  <a:srgbClr val="FFFF00"/>
                </a:solidFill>
              </a:rPr>
              <a:t>					</a:t>
            </a:r>
            <a:r>
              <a:rPr lang="en-US" sz="2800" dirty="0" smtClean="0">
                <a:solidFill>
                  <a:srgbClr val="92D050"/>
                </a:solidFill>
              </a:rPr>
              <a:t>(James 2:10 AKJV)</a:t>
            </a:r>
            <a:r>
              <a:rPr lang="en-US" sz="2800" dirty="0" smtClean="0"/>
              <a:t/>
            </a:r>
            <a:br>
              <a:rPr lang="en-US" sz="2800" dirty="0" smtClean="0"/>
            </a:br>
            <a:endParaRPr lang="en-US" sz="2800" dirty="0"/>
          </a:p>
        </p:txBody>
      </p:sp>
      <p:pic>
        <p:nvPicPr>
          <p:cNvPr id="4" name="Snagit_PPT2A" descr="PPT2A.png"/>
          <p:cNvPicPr>
            <a:picLocks noGrp="1" noChangeAspect="1"/>
          </p:cNvPicPr>
          <p:nvPr>
            <p:ph idx="1"/>
          </p:nvPr>
        </p:nvPicPr>
        <p:blipFill>
          <a:blip r:embed="rId2" cstate="print"/>
          <a:stretch>
            <a:fillRect/>
          </a:stretch>
        </p:blipFill>
        <p:spPr>
          <a:xfrm>
            <a:off x="152400" y="685800"/>
            <a:ext cx="8915400" cy="1635942"/>
          </a:xfrm>
        </p:spPr>
      </p:pic>
      <p:sp>
        <p:nvSpPr>
          <p:cNvPr id="5" name="TextBox 4"/>
          <p:cNvSpPr txBox="1"/>
          <p:nvPr/>
        </p:nvSpPr>
        <p:spPr>
          <a:xfrm>
            <a:off x="1981200" y="2514600"/>
            <a:ext cx="6934200" cy="369332"/>
          </a:xfrm>
          <a:prstGeom prst="rect">
            <a:avLst/>
          </a:prstGeom>
          <a:noFill/>
        </p:spPr>
        <p:txBody>
          <a:bodyPr wrap="square" rtlCol="0">
            <a:spAutoFit/>
          </a:bodyPr>
          <a:lstStyle/>
          <a:p>
            <a:pPr algn="r"/>
            <a:r>
              <a:rPr lang="en-US" dirty="0" smtClean="0">
                <a:solidFill>
                  <a:srgbClr val="FF0000"/>
                </a:solidFill>
              </a:rPr>
              <a:t>Ellet J. Waggoner,  24 Lessons from Hebrews.  P13</a:t>
            </a:r>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981200"/>
          </a:xfrm>
        </p:spPr>
        <p:txBody>
          <a:bodyPr>
            <a:normAutofit/>
          </a:bodyPr>
          <a:lstStyle/>
          <a:p>
            <a:r>
              <a:rPr lang="en-US" sz="3200" b="1" dirty="0" smtClean="0">
                <a:solidFill>
                  <a:srgbClr val="FFC000"/>
                </a:solidFill>
              </a:rPr>
              <a:t>When He comes the second time why doesn’t Christ’s glory cause the “second death” in the wicked who witness it?</a:t>
            </a:r>
            <a:endParaRPr lang="en-US" sz="3200" dirty="0">
              <a:solidFill>
                <a:srgbClr val="FFC000"/>
              </a:solidFill>
            </a:endParaRPr>
          </a:p>
        </p:txBody>
      </p:sp>
      <p:sp>
        <p:nvSpPr>
          <p:cNvPr id="3" name="Content Placeholder 2"/>
          <p:cNvSpPr>
            <a:spLocks noGrp="1"/>
          </p:cNvSpPr>
          <p:nvPr>
            <p:ph idx="1"/>
          </p:nvPr>
        </p:nvSpPr>
        <p:spPr>
          <a:xfrm>
            <a:off x="457200" y="2743200"/>
            <a:ext cx="8229600" cy="3581400"/>
          </a:xfrm>
        </p:spPr>
        <p:txBody>
          <a:bodyPr>
            <a:normAutofit/>
          </a:bodyPr>
          <a:lstStyle/>
          <a:p>
            <a:pPr>
              <a:buNone/>
            </a:pPr>
            <a:r>
              <a:rPr lang="en-US" sz="2800" dirty="0" smtClean="0">
                <a:solidFill>
                  <a:srgbClr val="FFFF00"/>
                </a:solidFill>
              </a:rPr>
              <a:t>Therefore judge nothing before the appointed time; wait till the Lord comes. He will bring to light what is hidden in darkness and will expose the motives of men's hearts. At that time each will receive his praise from God.  </a:t>
            </a:r>
          </a:p>
          <a:p>
            <a:pPr>
              <a:buNone/>
            </a:pPr>
            <a:r>
              <a:rPr lang="en-US" sz="2800" dirty="0" smtClean="0">
                <a:solidFill>
                  <a:srgbClr val="92D050"/>
                </a:solidFill>
              </a:rPr>
              <a:t>						(1 Corinthians 4:5 NIV)</a:t>
            </a:r>
          </a:p>
          <a:p>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82762"/>
          </a:xfrm>
        </p:spPr>
        <p:txBody>
          <a:bodyPr>
            <a:normAutofit/>
          </a:bodyPr>
          <a:lstStyle/>
          <a:p>
            <a:r>
              <a:rPr lang="en-US" sz="3200" b="1" dirty="0" smtClean="0">
                <a:solidFill>
                  <a:srgbClr val="FFC000"/>
                </a:solidFill>
              </a:rPr>
              <a:t>If God’s glory will define who is “lost” and who is “saved”, why does Daniel talk of a judgment where the books are open?</a:t>
            </a:r>
            <a:endParaRPr lang="en-US" sz="3200" dirty="0"/>
          </a:p>
        </p:txBody>
      </p:sp>
      <p:sp>
        <p:nvSpPr>
          <p:cNvPr id="3" name="Content Placeholder 2"/>
          <p:cNvSpPr>
            <a:spLocks noGrp="1"/>
          </p:cNvSpPr>
          <p:nvPr>
            <p:ph idx="1"/>
          </p:nvPr>
        </p:nvSpPr>
        <p:spPr>
          <a:xfrm>
            <a:off x="457200" y="2438400"/>
            <a:ext cx="8229600" cy="4038600"/>
          </a:xfrm>
        </p:spPr>
        <p:txBody>
          <a:bodyPr>
            <a:normAutofit fontScale="92500"/>
          </a:bodyPr>
          <a:lstStyle/>
          <a:p>
            <a:pPr>
              <a:buNone/>
            </a:pPr>
            <a:r>
              <a:rPr lang="en-US" sz="2800" dirty="0" smtClean="0">
                <a:solidFill>
                  <a:srgbClr val="FFFF00"/>
                </a:solidFill>
              </a:rPr>
              <a:t>I beheld till the thrones were cast down, and the Ancient of days did sit, whose garment was white as snow, and the hair of his head like the pure wool: his throne was like the fiery flame, and his wheels as burning fire.</a:t>
            </a:r>
          </a:p>
          <a:p>
            <a:pPr>
              <a:buNone/>
            </a:pPr>
            <a:r>
              <a:rPr lang="en-US" sz="2800" dirty="0" smtClean="0">
                <a:solidFill>
                  <a:srgbClr val="FFFF00"/>
                </a:solidFill>
              </a:rPr>
              <a:t>A fiery stream issued and came forth from before him: thousand thousands ministered to him, and ten thousand times ten thousand stood before him: </a:t>
            </a:r>
            <a:r>
              <a:rPr lang="en-US" sz="2800" u="sng" dirty="0" smtClean="0">
                <a:solidFill>
                  <a:srgbClr val="FFFF00"/>
                </a:solidFill>
              </a:rPr>
              <a:t>the judgment was set, and the books were opened.</a:t>
            </a:r>
            <a:r>
              <a:rPr lang="en-US" sz="2800" dirty="0" smtClean="0">
                <a:solidFill>
                  <a:srgbClr val="FFFF00"/>
                </a:solidFill>
              </a:rPr>
              <a:t> </a:t>
            </a:r>
          </a:p>
          <a:p>
            <a:pPr>
              <a:buNone/>
            </a:pPr>
            <a:r>
              <a:rPr lang="en-US" sz="2800" dirty="0" smtClean="0">
                <a:solidFill>
                  <a:srgbClr val="92D050"/>
                </a:solidFill>
              </a:rPr>
              <a:t>						(Daniel 7:9-10 AKJV)</a:t>
            </a:r>
          </a:p>
          <a:p>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Snagit_PPT32" descr="PPT32.png"/>
          <p:cNvPicPr>
            <a:picLocks noGrp="1" noChangeAspect="1"/>
          </p:cNvPicPr>
          <p:nvPr>
            <p:ph idx="1"/>
          </p:nvPr>
        </p:nvPicPr>
        <p:blipFill>
          <a:blip r:embed="rId2" cstate="print"/>
          <a:stretch>
            <a:fillRect/>
          </a:stretch>
        </p:blipFill>
        <p:spPr>
          <a:xfrm>
            <a:off x="3962400" y="152400"/>
            <a:ext cx="4819048" cy="2085714"/>
          </a:xfrm>
        </p:spPr>
      </p:pic>
      <p:pic>
        <p:nvPicPr>
          <p:cNvPr id="5" name="Snagit_PPT33" descr="PPT33.png"/>
          <p:cNvPicPr>
            <a:picLocks noChangeAspect="1"/>
          </p:cNvPicPr>
          <p:nvPr/>
        </p:nvPicPr>
        <p:blipFill>
          <a:blip r:embed="rId3" cstate="print"/>
          <a:stretch>
            <a:fillRect/>
          </a:stretch>
        </p:blipFill>
        <p:spPr>
          <a:xfrm>
            <a:off x="304800" y="2362200"/>
            <a:ext cx="3942857" cy="4057143"/>
          </a:xfrm>
          <a:prstGeom prst="rect">
            <a:avLst/>
          </a:prstGeom>
        </p:spPr>
      </p:pic>
      <p:sp>
        <p:nvSpPr>
          <p:cNvPr id="6" name="TextBox 5"/>
          <p:cNvSpPr txBox="1"/>
          <p:nvPr/>
        </p:nvSpPr>
        <p:spPr>
          <a:xfrm>
            <a:off x="4724400" y="4572000"/>
            <a:ext cx="4267200" cy="369332"/>
          </a:xfrm>
          <a:prstGeom prst="rect">
            <a:avLst/>
          </a:prstGeom>
          <a:noFill/>
        </p:spPr>
        <p:txBody>
          <a:bodyPr wrap="square" rtlCol="0">
            <a:spAutoFit/>
          </a:bodyPr>
          <a:lstStyle/>
          <a:p>
            <a:r>
              <a:rPr lang="en-US" dirty="0" smtClean="0">
                <a:solidFill>
                  <a:srgbClr val="FF0000"/>
                </a:solidFill>
              </a:rPr>
              <a:t>New Scientist.  November 16, 2013.  p47</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Snagit_PPT35" descr="PPT35.png"/>
          <p:cNvPicPr>
            <a:picLocks noGrp="1" noChangeAspect="1"/>
          </p:cNvPicPr>
          <p:nvPr>
            <p:ph idx="1"/>
          </p:nvPr>
        </p:nvPicPr>
        <p:blipFill>
          <a:blip r:embed="rId2" cstate="print"/>
          <a:stretch>
            <a:fillRect/>
          </a:stretch>
        </p:blipFill>
        <p:spPr>
          <a:xfrm>
            <a:off x="2057400" y="838200"/>
            <a:ext cx="4585189" cy="533400"/>
          </a:xfrm>
        </p:spPr>
      </p:pic>
      <p:pic>
        <p:nvPicPr>
          <p:cNvPr id="5" name="Snagit_PPT36" descr="PPT36.png"/>
          <p:cNvPicPr>
            <a:picLocks noChangeAspect="1"/>
          </p:cNvPicPr>
          <p:nvPr/>
        </p:nvPicPr>
        <p:blipFill>
          <a:blip r:embed="rId3" cstate="print"/>
          <a:stretch>
            <a:fillRect/>
          </a:stretch>
        </p:blipFill>
        <p:spPr>
          <a:xfrm>
            <a:off x="2209800" y="1752600"/>
            <a:ext cx="4333334" cy="4180953"/>
          </a:xfrm>
          <a:prstGeom prst="rect">
            <a:avLst/>
          </a:prstGeom>
        </p:spPr>
      </p:pic>
      <p:sp>
        <p:nvSpPr>
          <p:cNvPr id="6" name="Rectangle 5"/>
          <p:cNvSpPr/>
          <p:nvPr/>
        </p:nvSpPr>
        <p:spPr>
          <a:xfrm>
            <a:off x="2286000" y="6096000"/>
            <a:ext cx="4343400" cy="369332"/>
          </a:xfrm>
          <a:prstGeom prst="rect">
            <a:avLst/>
          </a:prstGeom>
        </p:spPr>
        <p:txBody>
          <a:bodyPr wrap="square">
            <a:spAutoFit/>
          </a:bodyPr>
          <a:lstStyle/>
          <a:p>
            <a:pPr algn="ctr"/>
            <a:r>
              <a:rPr lang="en-US" dirty="0" smtClean="0">
                <a:solidFill>
                  <a:srgbClr val="FF0000"/>
                </a:solidFill>
              </a:rPr>
              <a:t>New Scientist.  November 16, 2013.  p49</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58962"/>
          </a:xfrm>
        </p:spPr>
        <p:txBody>
          <a:bodyPr>
            <a:noAutofit/>
          </a:bodyPr>
          <a:lstStyle/>
          <a:p>
            <a:pPr algn="l"/>
            <a:r>
              <a:rPr lang="en-US" sz="2400" b="1" dirty="0" smtClean="0">
                <a:solidFill>
                  <a:srgbClr val="FFC000"/>
                </a:solidFill>
              </a:rPr>
              <a:t>What need could there be for an “Investigative Judgment” if God’s glory will divide the “sheep” from the “goats”, and if He knows the number of the hairs on our heads (Matt 10:30)?</a:t>
            </a:r>
            <a:endParaRPr lang="en-US" sz="2800" dirty="0">
              <a:solidFill>
                <a:srgbClr val="FFC000"/>
              </a:solidFill>
            </a:endParaRPr>
          </a:p>
        </p:txBody>
      </p:sp>
      <p:sp>
        <p:nvSpPr>
          <p:cNvPr id="3" name="Content Placeholder 2"/>
          <p:cNvSpPr>
            <a:spLocks noGrp="1"/>
          </p:cNvSpPr>
          <p:nvPr>
            <p:ph idx="1"/>
          </p:nvPr>
        </p:nvSpPr>
        <p:spPr>
          <a:xfrm>
            <a:off x="457200" y="2286000"/>
            <a:ext cx="8229600" cy="4114800"/>
          </a:xfrm>
        </p:spPr>
        <p:txBody>
          <a:bodyPr>
            <a:normAutofit/>
          </a:bodyPr>
          <a:lstStyle/>
          <a:p>
            <a:pPr>
              <a:buNone/>
            </a:pPr>
            <a:r>
              <a:rPr lang="en-US" sz="2800" u="sng" dirty="0" smtClean="0">
                <a:solidFill>
                  <a:srgbClr val="FF0000"/>
                </a:solidFill>
              </a:rPr>
              <a:t>To him that overcomes</a:t>
            </a:r>
            <a:r>
              <a:rPr lang="en-US" sz="2800" dirty="0" smtClean="0">
                <a:solidFill>
                  <a:srgbClr val="FF0000"/>
                </a:solidFill>
              </a:rPr>
              <a:t> will I grant to sit with me in my throne, </a:t>
            </a:r>
            <a:r>
              <a:rPr lang="en-US" sz="2800" u="sng" dirty="0" smtClean="0">
                <a:solidFill>
                  <a:srgbClr val="FF0000"/>
                </a:solidFill>
              </a:rPr>
              <a:t>even as I also overcame</a:t>
            </a:r>
            <a:r>
              <a:rPr lang="en-US" sz="2800" dirty="0" smtClean="0">
                <a:solidFill>
                  <a:srgbClr val="FF0000"/>
                </a:solidFill>
              </a:rPr>
              <a:t>, and am set down with my Father in his throne.									</a:t>
            </a:r>
            <a:r>
              <a:rPr lang="en-US" sz="2800" dirty="0" smtClean="0">
                <a:solidFill>
                  <a:srgbClr val="92D050"/>
                </a:solidFill>
              </a:rPr>
              <a:t>(Revelation 3:21 AKJV)</a:t>
            </a:r>
          </a:p>
          <a:p>
            <a:pPr>
              <a:buNone/>
            </a:pPr>
            <a:endParaRPr lang="en-US" sz="2400" dirty="0" smtClean="0">
              <a:solidFill>
                <a:srgbClr val="92D050"/>
              </a:solidFill>
            </a:endParaRPr>
          </a:p>
          <a:p>
            <a:pPr>
              <a:buNone/>
            </a:pPr>
            <a:r>
              <a:rPr lang="en-US" sz="2800" dirty="0" smtClean="0">
                <a:solidFill>
                  <a:srgbClr val="FFFF00"/>
                </a:solidFill>
              </a:rPr>
              <a:t>Jesus Christ the same yesterday, and to day, and for ever. </a:t>
            </a:r>
            <a:r>
              <a:rPr lang="en-US" sz="2800" dirty="0" smtClean="0">
                <a:solidFill>
                  <a:srgbClr val="92D050"/>
                </a:solidFill>
              </a:rPr>
              <a:t>				(Hebrews 13:8 AKJV)</a:t>
            </a:r>
          </a:p>
          <a:p>
            <a:pPr>
              <a:buNone/>
            </a:pPr>
            <a:endParaRPr lang="en-US" sz="2400" dirty="0" smtClean="0">
              <a:solidFill>
                <a:srgbClr val="92D050"/>
              </a:solidFill>
            </a:endParaRPr>
          </a:p>
          <a:p>
            <a:pPr>
              <a:buNone/>
            </a:pPr>
            <a:endParaRPr lang="en-US" sz="2400" dirty="0" smtClean="0">
              <a:solidFill>
                <a:srgbClr val="92D050"/>
              </a:solidFill>
            </a:endParaRPr>
          </a:p>
          <a:p>
            <a:pPr>
              <a:buNone/>
            </a:pPr>
            <a:endParaRPr lang="en-US" sz="2400" dirty="0" smtClean="0">
              <a:solidFill>
                <a:srgbClr val="92D050"/>
              </a:solidFill>
            </a:endParaRPr>
          </a:p>
          <a:p>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4000" b="1" dirty="0" smtClean="0">
                <a:solidFill>
                  <a:srgbClr val="FF0000"/>
                </a:solidFill>
              </a:rPr>
              <a:t>Heterochromatin</a:t>
            </a:r>
            <a:endParaRPr lang="en-US" sz="4000" dirty="0">
              <a:solidFill>
                <a:srgbClr val="FF0000"/>
              </a:solidFill>
            </a:endParaRPr>
          </a:p>
        </p:txBody>
      </p:sp>
      <p:pic>
        <p:nvPicPr>
          <p:cNvPr id="4" name="Content Placeholder 3" descr="Difference-Between-Euchromatin-and-Heterochromatin-2.jpg"/>
          <p:cNvPicPr>
            <a:picLocks noGrp="1" noChangeAspect="1"/>
          </p:cNvPicPr>
          <p:nvPr>
            <p:ph idx="1"/>
          </p:nvPr>
        </p:nvPicPr>
        <p:blipFill>
          <a:blip r:embed="rId2" cstate="print"/>
          <a:stretch>
            <a:fillRect/>
          </a:stretch>
        </p:blipFill>
        <p:spPr>
          <a:xfrm>
            <a:off x="2057400" y="1219200"/>
            <a:ext cx="4876799" cy="4841714"/>
          </a:xfrm>
        </p:spPr>
      </p:pic>
    </p:spTree>
    <p:extLst>
      <p:ext uri="{BB962C8B-B14F-4D97-AF65-F5344CB8AC3E}">
        <p14:creationId xmlns:p14="http://schemas.microsoft.com/office/powerpoint/2010/main" xmlns="" val="81182894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endParaRPr lang="en-US" dirty="0"/>
          </a:p>
        </p:txBody>
      </p:sp>
      <p:sp>
        <p:nvSpPr>
          <p:cNvPr id="3" name="Content Placeholder 2"/>
          <p:cNvSpPr>
            <a:spLocks noGrp="1"/>
          </p:cNvSpPr>
          <p:nvPr>
            <p:ph idx="1"/>
          </p:nvPr>
        </p:nvSpPr>
        <p:spPr>
          <a:xfrm>
            <a:off x="457200" y="762000"/>
            <a:ext cx="8229600" cy="5715000"/>
          </a:xfrm>
        </p:spPr>
        <p:txBody>
          <a:bodyPr>
            <a:normAutofit lnSpcReduction="10000"/>
          </a:bodyPr>
          <a:lstStyle/>
          <a:p>
            <a:pPr>
              <a:buNone/>
            </a:pPr>
            <a:r>
              <a:rPr lang="en-US" sz="2800" u="sng" dirty="0" smtClean="0">
                <a:solidFill>
                  <a:srgbClr val="FFFF00"/>
                </a:solidFill>
              </a:rPr>
              <a:t>But he that does wrong shall receive for the wrong which he has done: and there is no respect of persons</a:t>
            </a:r>
            <a:r>
              <a:rPr lang="en-US" sz="2800" dirty="0" smtClean="0">
                <a:solidFill>
                  <a:srgbClr val="FFFF00"/>
                </a:solidFill>
              </a:rPr>
              <a:t>. </a:t>
            </a:r>
          </a:p>
          <a:p>
            <a:pPr>
              <a:buNone/>
            </a:pPr>
            <a:r>
              <a:rPr lang="en-US" sz="2800" dirty="0" smtClean="0">
                <a:solidFill>
                  <a:srgbClr val="92D050"/>
                </a:solidFill>
              </a:rPr>
              <a:t>					(Colossians 3:25 AKJV)</a:t>
            </a:r>
          </a:p>
          <a:p>
            <a:pPr>
              <a:buNone/>
            </a:pPr>
            <a:endParaRPr lang="en-US" sz="2800" dirty="0" smtClean="0">
              <a:solidFill>
                <a:srgbClr val="92D050"/>
              </a:solidFill>
            </a:endParaRPr>
          </a:p>
          <a:p>
            <a:pPr>
              <a:buNone/>
            </a:pPr>
            <a:r>
              <a:rPr lang="en-US" sz="2800" dirty="0" smtClean="0">
                <a:solidFill>
                  <a:srgbClr val="FFFF00"/>
                </a:solidFill>
              </a:rPr>
              <a:t>Why God also has highly exalted him, and given him a name which is above every name:</a:t>
            </a:r>
          </a:p>
          <a:p>
            <a:pPr>
              <a:buNone/>
            </a:pPr>
            <a:r>
              <a:rPr lang="en-US" sz="2800" u="sng" dirty="0" smtClean="0">
                <a:solidFill>
                  <a:srgbClr val="FFFF00"/>
                </a:solidFill>
              </a:rPr>
              <a:t>That at the name of Jesus every knee should bow, of things in heaven, and things in earth, and things under the earth;</a:t>
            </a:r>
            <a:endParaRPr lang="en-US" sz="2800" dirty="0" smtClean="0">
              <a:solidFill>
                <a:srgbClr val="FFFF00"/>
              </a:solidFill>
            </a:endParaRPr>
          </a:p>
          <a:p>
            <a:pPr>
              <a:buNone/>
            </a:pPr>
            <a:r>
              <a:rPr lang="en-US" sz="2800" u="sng" dirty="0" smtClean="0">
                <a:solidFill>
                  <a:srgbClr val="FFFF00"/>
                </a:solidFill>
              </a:rPr>
              <a:t>And that every tongue should confess that Jesus Christ is Lord, to the glory of God the Father.</a:t>
            </a:r>
            <a:r>
              <a:rPr lang="en-US" sz="2800" dirty="0" smtClean="0">
                <a:solidFill>
                  <a:srgbClr val="FFFF00"/>
                </a:solidFill>
              </a:rPr>
              <a:t> </a:t>
            </a:r>
          </a:p>
          <a:p>
            <a:pPr>
              <a:buNone/>
            </a:pPr>
            <a:r>
              <a:rPr lang="en-US" sz="2800" dirty="0" smtClean="0">
                <a:solidFill>
                  <a:srgbClr val="92D050"/>
                </a:solidFill>
              </a:rPr>
              <a:t>					(Philippians 2:9-11 AKJV)</a:t>
            </a:r>
          </a:p>
          <a:p>
            <a:pPr>
              <a:buNone/>
            </a:pPr>
            <a:endParaRPr lang="en-US" sz="2800" dirty="0" smtClean="0">
              <a:solidFill>
                <a:srgbClr val="92D050"/>
              </a:solidFill>
            </a:endParaRPr>
          </a:p>
          <a:p>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FFC000"/>
                </a:solidFill>
              </a:rPr>
              <a:t>Why is the Sabbath a special day ?</a:t>
            </a:r>
            <a:endParaRPr lang="en-US" sz="2400" dirty="0"/>
          </a:p>
        </p:txBody>
      </p:sp>
      <p:sp>
        <p:nvSpPr>
          <p:cNvPr id="3" name="Content Placeholder 2"/>
          <p:cNvSpPr>
            <a:spLocks noGrp="1"/>
          </p:cNvSpPr>
          <p:nvPr>
            <p:ph idx="1"/>
          </p:nvPr>
        </p:nvSpPr>
        <p:spPr>
          <a:xfrm>
            <a:off x="457200" y="1371600"/>
            <a:ext cx="8229600" cy="5029200"/>
          </a:xfrm>
        </p:spPr>
        <p:txBody>
          <a:bodyPr>
            <a:normAutofit/>
          </a:bodyPr>
          <a:lstStyle/>
          <a:p>
            <a:pPr>
              <a:buNone/>
            </a:pPr>
            <a:r>
              <a:rPr lang="en-US" sz="2400" dirty="0" smtClean="0">
                <a:solidFill>
                  <a:srgbClr val="FFFF00"/>
                </a:solidFill>
              </a:rPr>
              <a:t>To you first God, having raised up his Son Jesus, sent him to </a:t>
            </a:r>
            <a:r>
              <a:rPr lang="en-US" sz="2400" u="sng" dirty="0" smtClean="0">
                <a:solidFill>
                  <a:srgbClr val="FFFF00"/>
                </a:solidFill>
              </a:rPr>
              <a:t>bless</a:t>
            </a:r>
            <a:r>
              <a:rPr lang="en-US" sz="2400" dirty="0" smtClean="0">
                <a:solidFill>
                  <a:srgbClr val="FFFF00"/>
                </a:solidFill>
              </a:rPr>
              <a:t> </a:t>
            </a:r>
            <a:r>
              <a:rPr lang="en-US" sz="2400" u="sng" dirty="0" smtClean="0">
                <a:solidFill>
                  <a:srgbClr val="FFFF00"/>
                </a:solidFill>
              </a:rPr>
              <a:t>you</a:t>
            </a:r>
            <a:r>
              <a:rPr lang="en-US" sz="2400" dirty="0" smtClean="0">
                <a:solidFill>
                  <a:srgbClr val="FFFF00"/>
                </a:solidFill>
              </a:rPr>
              <a:t>, </a:t>
            </a:r>
            <a:r>
              <a:rPr lang="en-US" sz="2400" u="sng" dirty="0" smtClean="0">
                <a:solidFill>
                  <a:srgbClr val="FFFF00"/>
                </a:solidFill>
              </a:rPr>
              <a:t>in turning away every one of you from his iniquities.</a:t>
            </a:r>
            <a:endParaRPr lang="en-US" sz="2400" dirty="0" smtClean="0">
              <a:solidFill>
                <a:srgbClr val="FFFF00"/>
              </a:solidFill>
            </a:endParaRPr>
          </a:p>
          <a:p>
            <a:pPr>
              <a:buNone/>
            </a:pPr>
            <a:r>
              <a:rPr lang="en-US" sz="2400" dirty="0" smtClean="0">
                <a:solidFill>
                  <a:srgbClr val="92D050"/>
                </a:solidFill>
              </a:rPr>
              <a:t>							(Acts 3:26 AKJV)</a:t>
            </a:r>
          </a:p>
          <a:p>
            <a:pPr>
              <a:buNone/>
            </a:pPr>
            <a:endParaRPr lang="en-US" sz="2400" dirty="0" smtClean="0">
              <a:solidFill>
                <a:srgbClr val="92D050"/>
              </a:solidFill>
            </a:endParaRPr>
          </a:p>
          <a:p>
            <a:pPr>
              <a:buNone/>
            </a:pPr>
            <a:r>
              <a:rPr lang="en-US" sz="2400" dirty="0" smtClean="0">
                <a:solidFill>
                  <a:srgbClr val="FFFF00"/>
                </a:solidFill>
              </a:rPr>
              <a:t>And </a:t>
            </a:r>
            <a:r>
              <a:rPr lang="en-US" sz="2400" u="sng" dirty="0" smtClean="0">
                <a:solidFill>
                  <a:srgbClr val="FFFF00"/>
                </a:solidFill>
              </a:rPr>
              <a:t>God blessed the seventh day, and sanctified it</a:t>
            </a:r>
            <a:r>
              <a:rPr lang="en-US" sz="2400" dirty="0" smtClean="0">
                <a:solidFill>
                  <a:srgbClr val="FFFF00"/>
                </a:solidFill>
              </a:rPr>
              <a:t>: because that in it he had rested from all his work which God created and made. 					</a:t>
            </a:r>
            <a:r>
              <a:rPr lang="en-US" sz="2400" dirty="0" smtClean="0">
                <a:solidFill>
                  <a:srgbClr val="92D050"/>
                </a:solidFill>
              </a:rPr>
              <a:t>(Gen 2:3 KJV)</a:t>
            </a:r>
          </a:p>
          <a:p>
            <a:pPr>
              <a:buNone/>
            </a:pPr>
            <a:endParaRPr lang="en-US" sz="2800" dirty="0" smtClean="0">
              <a:solidFill>
                <a:srgbClr val="92D050"/>
              </a:solidFill>
            </a:endParaRPr>
          </a:p>
          <a:p>
            <a:pPr>
              <a:buNone/>
            </a:pPr>
            <a:r>
              <a:rPr lang="en-US" sz="2400" dirty="0" smtClean="0">
                <a:solidFill>
                  <a:srgbClr val="FFFF00"/>
                </a:solidFill>
              </a:rPr>
              <a:t>Moreover also I gave them my Sabbaths, to be a sign between me and them, that they might know that I </a:t>
            </a:r>
            <a:r>
              <a:rPr lang="en-US" sz="2400" i="1" dirty="0" smtClean="0">
                <a:solidFill>
                  <a:srgbClr val="FFFF00"/>
                </a:solidFill>
              </a:rPr>
              <a:t>am</a:t>
            </a:r>
            <a:r>
              <a:rPr lang="en-US" sz="2400" dirty="0" smtClean="0">
                <a:solidFill>
                  <a:srgbClr val="FFFF00"/>
                </a:solidFill>
              </a:rPr>
              <a:t> </a:t>
            </a:r>
            <a:r>
              <a:rPr lang="en-US" sz="2400" u="sng" dirty="0" smtClean="0">
                <a:solidFill>
                  <a:srgbClr val="FFFF00"/>
                </a:solidFill>
              </a:rPr>
              <a:t>the LORD that sanctify them</a:t>
            </a:r>
            <a:r>
              <a:rPr lang="en-US" sz="2400" dirty="0" smtClean="0">
                <a:solidFill>
                  <a:srgbClr val="FFFF00"/>
                </a:solidFill>
              </a:rPr>
              <a:t>.</a:t>
            </a:r>
            <a:r>
              <a:rPr lang="en-US" sz="2400" dirty="0" smtClean="0">
                <a:solidFill>
                  <a:srgbClr val="92D050"/>
                </a:solidFill>
              </a:rPr>
              <a:t>				(Ezekiel 20:12 AKJV)</a:t>
            </a:r>
          </a:p>
          <a:p>
            <a:pPr>
              <a:buNone/>
            </a:pPr>
            <a:endParaRPr lang="en-US" sz="2800" dirty="0" smtClean="0">
              <a:solidFill>
                <a:srgbClr val="92D050"/>
              </a:solidFill>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2209800"/>
            <a:ext cx="8229600" cy="3916363"/>
          </a:xfrm>
        </p:spPr>
        <p:txBody>
          <a:bodyPr/>
          <a:lstStyle/>
          <a:p>
            <a:pPr algn="ctr">
              <a:buNone/>
            </a:pPr>
            <a:r>
              <a:rPr lang="en-US" sz="4800" b="1" u="sng" dirty="0" smtClean="0">
                <a:solidFill>
                  <a:srgbClr val="FFC000"/>
                </a:solidFill>
              </a:rPr>
              <a:t>G</a:t>
            </a:r>
            <a:r>
              <a:rPr lang="en-US" sz="4800" b="1" dirty="0" smtClean="0">
                <a:solidFill>
                  <a:srgbClr val="FFC000"/>
                </a:solidFill>
              </a:rPr>
              <a:t>rand </a:t>
            </a:r>
            <a:r>
              <a:rPr lang="en-US" sz="4800" b="1" u="sng" dirty="0" smtClean="0">
                <a:solidFill>
                  <a:srgbClr val="FFC000"/>
                </a:solidFill>
              </a:rPr>
              <a:t>U</a:t>
            </a:r>
            <a:r>
              <a:rPr lang="en-US" sz="4800" b="1" dirty="0" smtClean="0">
                <a:solidFill>
                  <a:srgbClr val="FFC000"/>
                </a:solidFill>
              </a:rPr>
              <a:t>nifying </a:t>
            </a:r>
            <a:r>
              <a:rPr lang="en-US" sz="4800" b="1" u="sng" dirty="0" smtClean="0">
                <a:solidFill>
                  <a:srgbClr val="FFC000"/>
                </a:solidFill>
              </a:rPr>
              <a:t>T</a:t>
            </a:r>
            <a:r>
              <a:rPr lang="en-US" sz="4800" b="1" dirty="0" smtClean="0">
                <a:solidFill>
                  <a:srgbClr val="FFC000"/>
                </a:solidFill>
              </a:rPr>
              <a:t>heory</a:t>
            </a:r>
            <a:endParaRPr lang="en-US" sz="4800" dirty="0" smtClean="0">
              <a:solidFill>
                <a:srgbClr val="FFC000"/>
              </a:solidFill>
            </a:endParaRP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endParaRPr lang="en-US" dirty="0"/>
          </a:p>
        </p:txBody>
      </p:sp>
      <p:sp>
        <p:nvSpPr>
          <p:cNvPr id="3" name="Content Placeholder 2"/>
          <p:cNvSpPr>
            <a:spLocks noGrp="1"/>
          </p:cNvSpPr>
          <p:nvPr>
            <p:ph idx="1"/>
          </p:nvPr>
        </p:nvSpPr>
        <p:spPr>
          <a:xfrm>
            <a:off x="457200" y="990600"/>
            <a:ext cx="8229600" cy="5334000"/>
          </a:xfrm>
        </p:spPr>
        <p:txBody>
          <a:bodyPr>
            <a:normAutofit lnSpcReduction="10000"/>
          </a:bodyPr>
          <a:lstStyle/>
          <a:p>
            <a:pPr>
              <a:buNone/>
            </a:pPr>
            <a:r>
              <a:rPr lang="en-US" sz="3000" dirty="0" smtClean="0">
                <a:solidFill>
                  <a:srgbClr val="FFFF00"/>
                </a:solidFill>
              </a:rPr>
              <a:t>If you turn away your foot from the Sabbath, </a:t>
            </a:r>
            <a:r>
              <a:rPr lang="en-US" sz="3000" i="1" u="sng" dirty="0" smtClean="0">
                <a:solidFill>
                  <a:srgbClr val="FFFF00"/>
                </a:solidFill>
              </a:rPr>
              <a:t>from</a:t>
            </a:r>
            <a:r>
              <a:rPr lang="en-US" sz="3000" u="sng" dirty="0" smtClean="0">
                <a:solidFill>
                  <a:srgbClr val="FFFF00"/>
                </a:solidFill>
              </a:rPr>
              <a:t> doing your pleasure on my holy day</a:t>
            </a:r>
            <a:r>
              <a:rPr lang="en-US" sz="3000" dirty="0" smtClean="0">
                <a:solidFill>
                  <a:srgbClr val="FFFF00"/>
                </a:solidFill>
              </a:rPr>
              <a:t>; and call the Sabbath a delight, the holy of the LORD, honorable; and shall honor him, not doing your own ways, nor finding your own pleasure, nor speaking </a:t>
            </a:r>
            <a:r>
              <a:rPr lang="en-US" sz="3000" i="1" dirty="0" smtClean="0">
                <a:solidFill>
                  <a:srgbClr val="FFFF00"/>
                </a:solidFill>
              </a:rPr>
              <a:t>your</a:t>
            </a:r>
            <a:r>
              <a:rPr lang="en-US" sz="3000" dirty="0" smtClean="0">
                <a:solidFill>
                  <a:srgbClr val="FFFF00"/>
                </a:solidFill>
              </a:rPr>
              <a:t> </a:t>
            </a:r>
            <a:r>
              <a:rPr lang="en-US" sz="3000" i="1" dirty="0" smtClean="0">
                <a:solidFill>
                  <a:srgbClr val="FFFF00"/>
                </a:solidFill>
              </a:rPr>
              <a:t>own</a:t>
            </a:r>
            <a:r>
              <a:rPr lang="en-US" sz="3000" dirty="0" smtClean="0">
                <a:solidFill>
                  <a:srgbClr val="FFFF00"/>
                </a:solidFill>
              </a:rPr>
              <a:t> words: Then shall you delight yourself in the LORD; </a:t>
            </a:r>
            <a:r>
              <a:rPr lang="en-US" sz="3000" u="sng" dirty="0" smtClean="0">
                <a:solidFill>
                  <a:srgbClr val="FFFF00"/>
                </a:solidFill>
              </a:rPr>
              <a:t>and I will cause you to ride on the high places of the earth, and feed you with the heritage (</a:t>
            </a:r>
            <a:r>
              <a:rPr lang="en-US" sz="3000" i="1" u="sng" dirty="0" smtClean="0">
                <a:solidFill>
                  <a:srgbClr val="FFFF00"/>
                </a:solidFill>
              </a:rPr>
              <a:t>possession,</a:t>
            </a:r>
            <a:r>
              <a:rPr lang="en-US" sz="3000" dirty="0" smtClean="0">
                <a:solidFill>
                  <a:srgbClr val="FFFF00"/>
                </a:solidFill>
              </a:rPr>
              <a:t> </a:t>
            </a:r>
            <a:r>
              <a:rPr lang="en-US" sz="3000" i="1" u="sng" dirty="0" smtClean="0">
                <a:solidFill>
                  <a:srgbClr val="FFFF00"/>
                </a:solidFill>
              </a:rPr>
              <a:t>property, inheritance, heritage</a:t>
            </a:r>
            <a:r>
              <a:rPr lang="en-US" sz="3000" dirty="0" smtClean="0">
                <a:solidFill>
                  <a:srgbClr val="FFFF00"/>
                </a:solidFill>
              </a:rPr>
              <a:t>) </a:t>
            </a:r>
            <a:r>
              <a:rPr lang="en-US" sz="3000" u="sng" dirty="0" smtClean="0">
                <a:solidFill>
                  <a:srgbClr val="FFFF00"/>
                </a:solidFill>
              </a:rPr>
              <a:t>of Jacob your father:</a:t>
            </a:r>
            <a:r>
              <a:rPr lang="en-US" sz="3000" dirty="0" smtClean="0">
                <a:solidFill>
                  <a:srgbClr val="FFFF00"/>
                </a:solidFill>
              </a:rPr>
              <a:t> for the mouth of the LORD has spoken </a:t>
            </a:r>
            <a:r>
              <a:rPr lang="en-US" sz="3000" i="1" dirty="0" smtClean="0">
                <a:solidFill>
                  <a:srgbClr val="FFFF00"/>
                </a:solidFill>
              </a:rPr>
              <a:t>it.</a:t>
            </a:r>
            <a:endParaRPr lang="en-US" sz="3000" dirty="0" smtClean="0">
              <a:solidFill>
                <a:srgbClr val="FFFF00"/>
              </a:solidFill>
            </a:endParaRPr>
          </a:p>
          <a:p>
            <a:pPr>
              <a:buNone/>
            </a:pPr>
            <a:r>
              <a:rPr lang="en-US" sz="3000" dirty="0" smtClean="0">
                <a:solidFill>
                  <a:srgbClr val="92D050"/>
                </a:solidFill>
              </a:rPr>
              <a:t>						(Isaiah 58:13-14 AKJV)</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endParaRPr lang="en-US" dirty="0"/>
          </a:p>
        </p:txBody>
      </p:sp>
      <p:sp>
        <p:nvSpPr>
          <p:cNvPr id="3" name="Content Placeholder 2"/>
          <p:cNvSpPr>
            <a:spLocks noGrp="1"/>
          </p:cNvSpPr>
          <p:nvPr>
            <p:ph idx="1"/>
          </p:nvPr>
        </p:nvSpPr>
        <p:spPr>
          <a:xfrm>
            <a:off x="457200" y="685800"/>
            <a:ext cx="8229600" cy="5486400"/>
          </a:xfrm>
        </p:spPr>
        <p:txBody>
          <a:bodyPr>
            <a:normAutofit fontScale="92500" lnSpcReduction="10000"/>
          </a:bodyPr>
          <a:lstStyle/>
          <a:p>
            <a:pPr>
              <a:buNone/>
            </a:pPr>
            <a:r>
              <a:rPr lang="en-US" dirty="0" smtClean="0">
                <a:solidFill>
                  <a:srgbClr val="FFFF00"/>
                </a:solidFill>
              </a:rPr>
              <a:t>For dieters, bandwidth scarcity has one particularly important consequence, illustrated in one study that gave people a choice between fruit salad and cake. Before choosing, half of the subjects had their bandwidth taxed: they were asked to remember a seven-digit number. The other half had a mentally less-demanding task: they were asked to remember a two-digit number. Those with less available bandwidth ate more cake: they were 50 percent more likely to choose cake than the others. There is a paradox here: diets create mental conditions that make it hard to diet.</a:t>
            </a:r>
            <a:endParaRPr lang="en-US" dirty="0">
              <a:solidFill>
                <a:srgbClr val="FFFF00"/>
              </a:solidFill>
            </a:endParaRPr>
          </a:p>
        </p:txBody>
      </p:sp>
      <p:sp>
        <p:nvSpPr>
          <p:cNvPr id="4" name="TextBox 3"/>
          <p:cNvSpPr txBox="1"/>
          <p:nvPr/>
        </p:nvSpPr>
        <p:spPr>
          <a:xfrm>
            <a:off x="1295400" y="6248400"/>
            <a:ext cx="6096000" cy="369332"/>
          </a:xfrm>
          <a:prstGeom prst="rect">
            <a:avLst/>
          </a:prstGeom>
          <a:noFill/>
        </p:spPr>
        <p:txBody>
          <a:bodyPr wrap="square" rtlCol="0">
            <a:spAutoFit/>
          </a:bodyPr>
          <a:lstStyle/>
          <a:p>
            <a:pPr algn="ctr"/>
            <a:r>
              <a:rPr lang="en-US" b="1" dirty="0" smtClean="0">
                <a:solidFill>
                  <a:srgbClr val="FF0000"/>
                </a:solidFill>
              </a:rPr>
              <a:t>New York Times  September 21, 2013</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endParaRPr lang="en-US" dirty="0"/>
          </a:p>
        </p:txBody>
      </p:sp>
      <p:sp>
        <p:nvSpPr>
          <p:cNvPr id="3" name="Content Placeholder 2"/>
          <p:cNvSpPr>
            <a:spLocks noGrp="1"/>
          </p:cNvSpPr>
          <p:nvPr>
            <p:ph idx="1"/>
          </p:nvPr>
        </p:nvSpPr>
        <p:spPr>
          <a:xfrm>
            <a:off x="457200" y="762000"/>
            <a:ext cx="8229600" cy="5715000"/>
          </a:xfrm>
        </p:spPr>
        <p:txBody>
          <a:bodyPr>
            <a:normAutofit/>
          </a:bodyPr>
          <a:lstStyle/>
          <a:p>
            <a:pPr>
              <a:buNone/>
            </a:pPr>
            <a:r>
              <a:rPr lang="en-US" sz="2800" u="sng" dirty="0" smtClean="0">
                <a:solidFill>
                  <a:srgbClr val="FFFF00"/>
                </a:solidFill>
              </a:rPr>
              <a:t>So then faith </a:t>
            </a:r>
            <a:r>
              <a:rPr lang="en-US" sz="2800" i="1" u="sng" dirty="0" smtClean="0">
                <a:solidFill>
                  <a:srgbClr val="FFFF00"/>
                </a:solidFill>
              </a:rPr>
              <a:t>comes </a:t>
            </a:r>
            <a:r>
              <a:rPr lang="en-US" sz="2800" u="sng" dirty="0" smtClean="0">
                <a:solidFill>
                  <a:srgbClr val="FFFF00"/>
                </a:solidFill>
              </a:rPr>
              <a:t>by hearing, and hearing by the word of God</a:t>
            </a:r>
            <a:r>
              <a:rPr lang="en-US" sz="2800" dirty="0" smtClean="0">
                <a:solidFill>
                  <a:srgbClr val="FFFF00"/>
                </a:solidFill>
              </a:rPr>
              <a:t>.</a:t>
            </a:r>
            <a:r>
              <a:rPr lang="en-US" sz="2800" dirty="0" smtClean="0">
                <a:solidFill>
                  <a:srgbClr val="92D050"/>
                </a:solidFill>
              </a:rPr>
              <a:t>			(Romans 10:17 AKJV)</a:t>
            </a:r>
          </a:p>
          <a:p>
            <a:pPr>
              <a:buNone/>
            </a:pPr>
            <a:endParaRPr lang="en-US" sz="2800" dirty="0" smtClean="0">
              <a:solidFill>
                <a:srgbClr val="92D050"/>
              </a:solidFill>
            </a:endParaRPr>
          </a:p>
          <a:p>
            <a:pPr>
              <a:buNone/>
            </a:pPr>
            <a:r>
              <a:rPr lang="en-US" sz="2800" dirty="0" smtClean="0">
                <a:solidFill>
                  <a:srgbClr val="FFFF00"/>
                </a:solidFill>
              </a:rPr>
              <a:t>Husbands, love your wives, even as Christ also loved the church, and gave himself for it; That he might </a:t>
            </a:r>
            <a:r>
              <a:rPr lang="en-US" sz="2800" u="sng" dirty="0" smtClean="0">
                <a:solidFill>
                  <a:srgbClr val="FFFF00"/>
                </a:solidFill>
              </a:rPr>
              <a:t>sanctify and cleanse it with the washing of water by the word</a:t>
            </a:r>
            <a:r>
              <a:rPr lang="en-US" sz="2800" dirty="0" smtClean="0">
                <a:solidFill>
                  <a:srgbClr val="FFFF00"/>
                </a:solidFill>
              </a:rPr>
              <a:t>,			    </a:t>
            </a:r>
            <a:r>
              <a:rPr lang="en-US" sz="2800" dirty="0" smtClean="0">
                <a:solidFill>
                  <a:srgbClr val="92D050"/>
                </a:solidFill>
              </a:rPr>
              <a:t>(Ephesians 5:25-26 AKJV)</a:t>
            </a:r>
          </a:p>
          <a:p>
            <a:pPr>
              <a:buNone/>
            </a:pPr>
            <a:endParaRPr lang="en-US" sz="2800" dirty="0" smtClean="0">
              <a:solidFill>
                <a:srgbClr val="92D050"/>
              </a:solidFill>
            </a:endParaRPr>
          </a:p>
          <a:p>
            <a:pPr>
              <a:buNone/>
            </a:pPr>
            <a:r>
              <a:rPr lang="en-US" sz="2800" u="sng" dirty="0" smtClean="0">
                <a:solidFill>
                  <a:srgbClr val="FFFF00"/>
                </a:solidFill>
              </a:rPr>
              <a:t>Being born again, not of corruptible seed, but of incorruptible, </a:t>
            </a:r>
            <a:r>
              <a:rPr lang="en-US" sz="2800" b="1" u="sng" dirty="0" smtClean="0">
                <a:solidFill>
                  <a:srgbClr val="FFFF00"/>
                </a:solidFill>
              </a:rPr>
              <a:t>by the word of God</a:t>
            </a:r>
            <a:r>
              <a:rPr lang="en-US" sz="2800" u="sng" dirty="0" smtClean="0">
                <a:solidFill>
                  <a:srgbClr val="FFFF00"/>
                </a:solidFill>
              </a:rPr>
              <a:t>, which lives and stays for ever</a:t>
            </a:r>
            <a:r>
              <a:rPr lang="en-US" sz="2800" dirty="0" smtClean="0">
                <a:solidFill>
                  <a:srgbClr val="FFFF00"/>
                </a:solidFill>
              </a:rPr>
              <a:t>.			</a:t>
            </a:r>
            <a:r>
              <a:rPr lang="en-US" sz="2800" dirty="0" smtClean="0">
                <a:solidFill>
                  <a:srgbClr val="92D050"/>
                </a:solidFill>
              </a:rPr>
              <a:t>(1 Peter 1:23 AKJV)</a:t>
            </a:r>
          </a:p>
          <a:p>
            <a:pPr>
              <a:buNone/>
            </a:pPr>
            <a:endParaRPr lang="en-US" sz="2800" dirty="0" smtClean="0">
              <a:solidFill>
                <a:srgbClr val="92D050"/>
              </a:solidFill>
            </a:endParaRPr>
          </a:p>
          <a:p>
            <a:pPr>
              <a:buNone/>
            </a:pPr>
            <a:endParaRPr lang="en-US" sz="2800" dirty="0" smtClean="0">
              <a:solidFill>
                <a:srgbClr val="92D050"/>
              </a:solidFill>
            </a:endParaRPr>
          </a:p>
          <a:p>
            <a:pPr>
              <a:buNone/>
            </a:pP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rusted forma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et Tal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Trusted format</Template>
  <TotalTime>255</TotalTime>
  <Words>2458</Words>
  <Application>Microsoft Office PowerPoint</Application>
  <PresentationFormat>On-screen Show (4:3)</PresentationFormat>
  <Paragraphs>244</Paragraphs>
  <Slides>60</Slides>
  <Notes>0</Notes>
  <HiddenSlides>0</HiddenSlides>
  <MMClips>1</MMClips>
  <ScaleCrop>false</ScaleCrop>
  <HeadingPairs>
    <vt:vector size="4" baseType="variant">
      <vt:variant>
        <vt:lpstr>Theme</vt:lpstr>
      </vt:variant>
      <vt:variant>
        <vt:i4>2</vt:i4>
      </vt:variant>
      <vt:variant>
        <vt:lpstr>Slide Titles</vt:lpstr>
      </vt:variant>
      <vt:variant>
        <vt:i4>60</vt:i4>
      </vt:variant>
    </vt:vector>
  </HeadingPairs>
  <TitlesOfParts>
    <vt:vector size="62" baseType="lpstr">
      <vt:lpstr>Trusted format</vt:lpstr>
      <vt:lpstr>Diet Talk</vt:lpstr>
      <vt:lpstr>THE SCIENCE OF SIN AND SALVATION  ROBERT MELASHENKO MD</vt:lpstr>
      <vt:lpstr>LECTURE THIRTEEN</vt:lpstr>
      <vt:lpstr>REVIEW</vt:lpstr>
      <vt:lpstr>God provides the “know-how”, the power, guarantees not to overwhelm us, directs the Holy Spirit in the process, is able to correct any genome (no matter how degraded), and will finish the job of sanctification if we will only put our faith (cooperation) in Him.</vt:lpstr>
      <vt:lpstr>ARE WE EXPECTED TO DO SOMETHING IN OUR SALVATION?</vt:lpstr>
      <vt:lpstr>Why is the Sabbath a special day ?</vt:lpstr>
      <vt:lpstr>Slide 7</vt:lpstr>
      <vt:lpstr>Slide 8</vt:lpstr>
      <vt:lpstr>Slide 9</vt:lpstr>
      <vt:lpstr>Tell Others</vt:lpstr>
      <vt:lpstr>Only the Creator of the information system can repair and rewrite the code.</vt:lpstr>
      <vt:lpstr>When does this “sanctification” occur—now, or in the future? </vt:lpstr>
      <vt:lpstr>WHAT HAPPENS WHEN CHRIST REMAKES US?</vt:lpstr>
      <vt:lpstr>We will become “one”.</vt:lpstr>
      <vt:lpstr>Slide 15</vt:lpstr>
      <vt:lpstr>WHAT HAPPENS TO THE PEOPLE WHO TURN GOD DOWN ON HIS GRACIOUS OFFER?</vt:lpstr>
      <vt:lpstr>George Carlin on Religion</vt:lpstr>
      <vt:lpstr>Slide 18</vt:lpstr>
      <vt:lpstr>Judgment</vt:lpstr>
      <vt:lpstr>Slide 20</vt:lpstr>
      <vt:lpstr>What does Christ say about how He will judge?</vt:lpstr>
      <vt:lpstr>Slide 22</vt:lpstr>
      <vt:lpstr>God is a consuming Fire; What does this have to do with Judgment?</vt:lpstr>
      <vt:lpstr>What is this “light” that Christ refers to?</vt:lpstr>
      <vt:lpstr>Slide 25</vt:lpstr>
      <vt:lpstr>Why do the two groups react so differently at Christ’s Second Coming?</vt:lpstr>
      <vt:lpstr>Slide 27</vt:lpstr>
      <vt:lpstr>Slide 28</vt:lpstr>
      <vt:lpstr>MGE’s</vt:lpstr>
      <vt:lpstr>Note, everyone referred to in this text fully ascribes to: Loving God Doing good works Asking for forgiveness</vt:lpstr>
      <vt:lpstr>What could Christ mean when He says, “I never knew you”?</vt:lpstr>
      <vt:lpstr>How do we “keep His commandments”?</vt:lpstr>
      <vt:lpstr>What happens to those who do not “keep His commandments”?</vt:lpstr>
      <vt:lpstr>Slide 34</vt:lpstr>
      <vt:lpstr>WHAT WILL HAPPEN TO THE MGE’s?</vt:lpstr>
      <vt:lpstr>Why do the people burn who do not “know” God?</vt:lpstr>
      <vt:lpstr>BBC: Order &amp; Disorder</vt:lpstr>
      <vt:lpstr>Slide 38</vt:lpstr>
      <vt:lpstr>Slide 39</vt:lpstr>
      <vt:lpstr>Slide 40</vt:lpstr>
      <vt:lpstr>Slide 41</vt:lpstr>
      <vt:lpstr>Welcome to the viral world</vt:lpstr>
      <vt:lpstr>Slide 43</vt:lpstr>
      <vt:lpstr>Slide 44</vt:lpstr>
      <vt:lpstr>Viral information and the rest of biology</vt:lpstr>
      <vt:lpstr>Measuring viral information</vt:lpstr>
      <vt:lpstr>Slide 47</vt:lpstr>
      <vt:lpstr>Slide 48</vt:lpstr>
      <vt:lpstr>Slide 49</vt:lpstr>
      <vt:lpstr>Slide 50</vt:lpstr>
      <vt:lpstr>Slide 51</vt:lpstr>
      <vt:lpstr>For whoever shall keep the whole law, and yet offend in one point, he is guilty of all.       (James 2:10 AKJV) </vt:lpstr>
      <vt:lpstr>When He comes the second time why doesn’t Christ’s glory cause the “second death” in the wicked who witness it?</vt:lpstr>
      <vt:lpstr>If God’s glory will define who is “lost” and who is “saved”, why does Daniel talk of a judgment where the books are open?</vt:lpstr>
      <vt:lpstr>Slide 55</vt:lpstr>
      <vt:lpstr>Slide 56</vt:lpstr>
      <vt:lpstr>What need could there be for an “Investigative Judgment” if God’s glory will divide the “sheep” from the “goats”, and if He knows the number of the hairs on our heads (Matt 10:30)?</vt:lpstr>
      <vt:lpstr>Heterochromatin</vt:lpstr>
      <vt:lpstr>Slide 59</vt:lpstr>
      <vt:lpstr>Slide 60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SCIENCE OF SIN AND SALVATION  ROBERT MELASHENKO MD</dc:title>
  <dc:creator>MWeb</dc:creator>
  <cp:lastModifiedBy>MWeb</cp:lastModifiedBy>
  <cp:revision>36</cp:revision>
  <dcterms:created xsi:type="dcterms:W3CDTF">2014-01-05T16:38:37Z</dcterms:created>
  <dcterms:modified xsi:type="dcterms:W3CDTF">2014-01-11T01:45:13Z</dcterms:modified>
</cp:coreProperties>
</file>